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703" r:id="rId3"/>
    <p:sldMasterId id="2147483748" r:id="rId4"/>
  </p:sldMasterIdLst>
  <p:notesMasterIdLst>
    <p:notesMasterId r:id="rId26"/>
  </p:notesMasterIdLst>
  <p:sldIdLst>
    <p:sldId id="267" r:id="rId5"/>
    <p:sldId id="293" r:id="rId6"/>
    <p:sldId id="294" r:id="rId7"/>
    <p:sldId id="295" r:id="rId8"/>
    <p:sldId id="315" r:id="rId9"/>
    <p:sldId id="296" r:id="rId10"/>
    <p:sldId id="297" r:id="rId11"/>
    <p:sldId id="298" r:id="rId12"/>
    <p:sldId id="300" r:id="rId13"/>
    <p:sldId id="314" r:id="rId14"/>
    <p:sldId id="304" r:id="rId15"/>
    <p:sldId id="305" r:id="rId16"/>
    <p:sldId id="306" r:id="rId17"/>
    <p:sldId id="307" r:id="rId18"/>
    <p:sldId id="308" r:id="rId19"/>
    <p:sldId id="309" r:id="rId20"/>
    <p:sldId id="310" r:id="rId21"/>
    <p:sldId id="311" r:id="rId22"/>
    <p:sldId id="312" r:id="rId23"/>
    <p:sldId id="313" r:id="rId24"/>
    <p:sldId id="29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2394" autoAdjust="0"/>
  </p:normalViewPr>
  <p:slideViewPr>
    <p:cSldViewPr>
      <p:cViewPr varScale="1">
        <p:scale>
          <a:sx n="94" d="100"/>
          <a:sy n="94" d="100"/>
        </p:scale>
        <p:origin x="1200"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regdet\Dropbox\Work\Thin%20Devices\IoT\Embedded%20Device%20Services%20Analysis,2013-09-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gregdet\Dropbox\Work\Enterprise%20Strategy%20Docs\C+E%20Strategy%20Deck%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059934455688499E-2"/>
          <c:y val="6.5106138851773798E-2"/>
          <c:w val="0.94004941741589598"/>
          <c:h val="0.76447872598510502"/>
        </c:manualLayout>
      </c:layout>
      <c:lineChart>
        <c:grouping val="standard"/>
        <c:varyColors val="0"/>
        <c:ser>
          <c:idx val="0"/>
          <c:order val="0"/>
          <c:tx>
            <c:strRef>
              <c:f>'Embedded System Growth'!$B$31</c:f>
              <c:strCache>
                <c:ptCount val="1"/>
                <c:pt idx="0">
                  <c:v>Int. Systems (Ericsson)</c:v>
                </c:pt>
              </c:strCache>
            </c:strRef>
          </c:tx>
          <c:spPr>
            <a:ln w="19050" cap="rnd">
              <a:solidFill>
                <a:srgbClr val="002050"/>
              </a:solidFill>
              <a:round/>
            </a:ln>
            <a:effectLst/>
          </c:spPr>
          <c:marker>
            <c:symbol val="none"/>
          </c:marker>
          <c:cat>
            <c:numRef>
              <c:f>'Embedded System Growth'!$C$28:$M$28</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'Embedded System Growth'!$C$31:$M$31</c:f>
              <c:numCache>
                <c:formatCode>#,##0</c:formatCode>
                <c:ptCount val="11"/>
                <c:pt idx="0">
                  <c:v>1350</c:v>
                </c:pt>
                <c:pt idx="1">
                  <c:v>1937.302291124704</c:v>
                </c:pt>
                <c:pt idx="2">
                  <c:v>2780.1038275533542</c:v>
                </c:pt>
                <c:pt idx="3">
                  <c:v>3989.5566775434609</c:v>
                </c:pt>
                <c:pt idx="4">
                  <c:v>5725.1683644272698</c:v>
                </c:pt>
                <c:pt idx="5">
                  <c:v>8215.8383625774932</c:v>
                </c:pt>
                <c:pt idx="6">
                  <c:v>11790.046283949339</c:v>
                </c:pt>
                <c:pt idx="7">
                  <c:v>16919.1730950825</c:v>
                </c:pt>
                <c:pt idx="8">
                  <c:v>24279.66874151021</c:v>
                </c:pt>
                <c:pt idx="9">
                  <c:v>34842.265096797462</c:v>
                </c:pt>
                <c:pt idx="10">
                  <c:v>50000</c:v>
                </c:pt>
              </c:numCache>
            </c:numRef>
          </c:val>
          <c:smooth val="0"/>
          <c:extLst>
            <c:ext xmlns:c16="http://schemas.microsoft.com/office/drawing/2014/chart" uri="{C3380CC4-5D6E-409C-BE32-E72D297353CC}">
              <c16:uniqueId val="{00000000-A252-47D1-89A6-758EA2F97E01}"/>
            </c:ext>
          </c:extLst>
        </c:ser>
        <c:ser>
          <c:idx val="1"/>
          <c:order val="1"/>
          <c:tx>
            <c:strRef>
              <c:f>'Embedded System Growth'!$B$32</c:f>
              <c:strCache>
                <c:ptCount val="1"/>
              </c:strCache>
            </c:strRef>
          </c:tx>
          <c:spPr>
            <a:ln w="38100" cap="rnd">
              <a:solidFill>
                <a:schemeClr val="accent5"/>
              </a:solidFill>
              <a:round/>
            </a:ln>
            <a:effectLst/>
          </c:spPr>
          <c:marker>
            <c:symbol val="diamond"/>
            <c:size val="5"/>
            <c:spPr>
              <a:solidFill>
                <a:schemeClr val="accent1"/>
              </a:solidFill>
              <a:ln w="38100">
                <a:solidFill>
                  <a:schemeClr val="accent5"/>
                </a:solidFill>
              </a:ln>
              <a:effectLst/>
            </c:spPr>
          </c:marker>
          <c:cat>
            <c:numRef>
              <c:f>'Embedded System Growth'!$C$28:$M$28</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'Embedded System Growth'!$C$32:$M$32</c:f>
              <c:numCache>
                <c:formatCode>General</c:formatCode>
                <c:ptCount val="11"/>
                <c:pt idx="0" formatCode="#,##0">
                  <c:v>1350</c:v>
                </c:pt>
                <c:pt idx="3" formatCode="#,##0">
                  <c:v>3989.5566775434609</c:v>
                </c:pt>
                <c:pt idx="10" formatCode="#,##0">
                  <c:v>50000</c:v>
                </c:pt>
              </c:numCache>
            </c:numRef>
          </c:val>
          <c:smooth val="0"/>
          <c:extLst>
            <c:ext xmlns:c16="http://schemas.microsoft.com/office/drawing/2014/chart" uri="{C3380CC4-5D6E-409C-BE32-E72D297353CC}">
              <c16:uniqueId val="{00000001-A252-47D1-89A6-758EA2F97E01}"/>
            </c:ext>
          </c:extLst>
        </c:ser>
        <c:dLbls>
          <c:showLegendKey val="0"/>
          <c:showVal val="0"/>
          <c:showCatName val="0"/>
          <c:showSerName val="0"/>
          <c:showPercent val="0"/>
          <c:showBubbleSize val="0"/>
        </c:dLbls>
        <c:smooth val="0"/>
        <c:axId val="1005672576"/>
        <c:axId val="1005668224"/>
      </c:lineChart>
      <c:catAx>
        <c:axId val="1005672576"/>
        <c:scaling>
          <c:orientation val="minMax"/>
        </c:scaling>
        <c:delete val="1"/>
        <c:axPos val="b"/>
        <c:numFmt formatCode="General" sourceLinked="1"/>
        <c:majorTickMark val="out"/>
        <c:minorTickMark val="none"/>
        <c:tickLblPos val="nextTo"/>
        <c:crossAx val="1005668224"/>
        <c:crosses val="autoZero"/>
        <c:auto val="1"/>
        <c:lblAlgn val="ctr"/>
        <c:lblOffset val="100"/>
        <c:noMultiLvlLbl val="0"/>
      </c:catAx>
      <c:valAx>
        <c:axId val="1005668224"/>
        <c:scaling>
          <c:orientation val="minMax"/>
        </c:scaling>
        <c:delete val="1"/>
        <c:axPos val="l"/>
        <c:numFmt formatCode="#,##0" sourceLinked="1"/>
        <c:majorTickMark val="out"/>
        <c:minorTickMark val="none"/>
        <c:tickLblPos val="nextTo"/>
        <c:crossAx val="1005672576"/>
        <c:crosses val="autoZero"/>
        <c:crossBetween val="between"/>
        <c:dispUnits>
          <c:builtInUnit val="thousands"/>
          <c:dispUnitsLbl>
            <c:layout>
              <c:manualLayout>
                <c:xMode val="edge"/>
                <c:yMode val="edge"/>
                <c:x val="1.1664134636522499E-2"/>
                <c:y val="0.14204975749477899"/>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900" b="1" baseline="0" dirty="0">
                      <a:solidFill>
                        <a:srgbClr val="000000"/>
                      </a:solidFill>
                      <a:latin typeface="Arial" panose="020B0604020202020204" pitchFamily="34" charset="0"/>
                      <a:cs typeface="Arial" panose="020B0604020202020204" pitchFamily="34" charset="0"/>
                    </a:rPr>
                    <a:t>Connected Devices (B)</a:t>
                  </a:r>
                  <a:endParaRPr lang="en-US" sz="900" b="1" dirty="0">
                    <a:solidFill>
                      <a:srgbClr val="000000"/>
                    </a:solidFill>
                    <a:latin typeface="Arial" panose="020B0604020202020204" pitchFamily="34" charset="0"/>
                    <a:cs typeface="Arial" panose="020B0604020202020204" pitchFamily="34" charset="0"/>
                  </a:endParaRPr>
                </a:p>
              </c:rich>
            </c:tx>
            <c:spPr>
              <a:noFill/>
              <a:ln>
                <a:noFill/>
              </a:ln>
              <a:effectLst/>
            </c:spPr>
          </c:dispUnitsLbl>
        </c:dispUnits>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pl-P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751574417660598E-2"/>
          <c:y val="0.13360250716407801"/>
          <c:w val="0.92969274140479297"/>
          <c:h val="0.64417884333606301"/>
        </c:manualLayout>
      </c:layout>
      <c:barChart>
        <c:barDir val="col"/>
        <c:grouping val="clustered"/>
        <c:varyColors val="0"/>
        <c:ser>
          <c:idx val="0"/>
          <c:order val="0"/>
          <c:tx>
            <c:strRef>
              <c:f>'Data Explosion'!$C$3</c:f>
              <c:strCache>
                <c:ptCount val="1"/>
                <c:pt idx="0">
                  <c:v>Data Created &amp; Shared (Exabytes)</c:v>
                </c:pt>
              </c:strCache>
            </c:strRef>
          </c:tx>
          <c:spPr>
            <a:solidFill>
              <a:srgbClr val="002050"/>
            </a:solidFill>
            <a:ln>
              <a:noFill/>
            </a:ln>
            <a:effectLst/>
          </c:spPr>
          <c:invertIfNegative val="0"/>
          <c:cat>
            <c:strRef>
              <c:f>'Data Explosion'!$B$4:$B$19</c:f>
              <c:strCache>
                <c:ptCount val="16"/>
                <c:pt idx="0">
                  <c:v>2005</c:v>
                </c:pt>
                <c:pt idx="1">
                  <c:v>2006</c:v>
                </c:pt>
                <c:pt idx="2">
                  <c:v>2007</c:v>
                </c:pt>
                <c:pt idx="3">
                  <c:v>2008</c:v>
                </c:pt>
                <c:pt idx="4">
                  <c:v>2009</c:v>
                </c:pt>
                <c:pt idx="5">
                  <c:v>2010</c:v>
                </c:pt>
                <c:pt idx="6">
                  <c:v>2011</c:v>
                </c:pt>
                <c:pt idx="7">
                  <c:v>2012</c:v>
                </c:pt>
                <c:pt idx="8">
                  <c:v>2013</c:v>
                </c:pt>
                <c:pt idx="9">
                  <c:v>2014E</c:v>
                </c:pt>
                <c:pt idx="10">
                  <c:v>2015E</c:v>
                </c:pt>
                <c:pt idx="11">
                  <c:v>2016E</c:v>
                </c:pt>
                <c:pt idx="12">
                  <c:v>2017E</c:v>
                </c:pt>
                <c:pt idx="13">
                  <c:v>2018E</c:v>
                </c:pt>
                <c:pt idx="14">
                  <c:v>2019E</c:v>
                </c:pt>
                <c:pt idx="15">
                  <c:v>2020E</c:v>
                </c:pt>
              </c:strCache>
            </c:strRef>
          </c:cat>
          <c:val>
            <c:numRef>
              <c:f>'Data Explosion'!$C$4:$C$19</c:f>
              <c:numCache>
                <c:formatCode>#,##0</c:formatCode>
                <c:ptCount val="16"/>
                <c:pt idx="0">
                  <c:v>130</c:v>
                </c:pt>
                <c:pt idx="1">
                  <c:v>201.44888955485999</c:v>
                </c:pt>
                <c:pt idx="2">
                  <c:v>312.16657771450872</c:v>
                </c:pt>
                <c:pt idx="3">
                  <c:v>483.73546489791289</c:v>
                </c:pt>
                <c:pt idx="4">
                  <c:v>749.59978647683499</c:v>
                </c:pt>
                <c:pt idx="5">
                  <c:v>1161.5849584332179</c:v>
                </c:pt>
                <c:pt idx="6">
                  <c:v>1800</c:v>
                </c:pt>
                <c:pt idx="7">
                  <c:v>2540.4787064272582</c:v>
                </c:pt>
                <c:pt idx="8">
                  <c:v>3585.5733654501751</c:v>
                </c:pt>
                <c:pt idx="9">
                  <c:v>5060.5959918104954</c:v>
                </c:pt>
                <c:pt idx="10">
                  <c:v>7142.4090883476019</c:v>
                </c:pt>
                <c:pt idx="11">
                  <c:v>10080.632334188669</c:v>
                </c:pt>
                <c:pt idx="12">
                  <c:v>14227.57321796024</c:v>
                </c:pt>
                <c:pt idx="13">
                  <c:v>20080.470446868181</c:v>
                </c:pt>
                <c:pt idx="14">
                  <c:v>28341.11532517249</c:v>
                </c:pt>
                <c:pt idx="15">
                  <c:v>40000</c:v>
                </c:pt>
              </c:numCache>
            </c:numRef>
          </c:val>
          <c:extLst>
            <c:ext xmlns:c16="http://schemas.microsoft.com/office/drawing/2014/chart" uri="{C3380CC4-5D6E-409C-BE32-E72D297353CC}">
              <c16:uniqueId val="{00000000-965D-48B6-9512-0A13787FC063}"/>
            </c:ext>
          </c:extLst>
        </c:ser>
        <c:dLbls>
          <c:showLegendKey val="0"/>
          <c:showVal val="0"/>
          <c:showCatName val="0"/>
          <c:showSerName val="0"/>
          <c:showPercent val="0"/>
          <c:showBubbleSize val="0"/>
        </c:dLbls>
        <c:gapWidth val="100"/>
        <c:axId val="1130475728"/>
        <c:axId val="1130484976"/>
      </c:barChart>
      <c:catAx>
        <c:axId val="1130475728"/>
        <c:scaling>
          <c:orientation val="minMax"/>
        </c:scaling>
        <c:delete val="1"/>
        <c:axPos val="b"/>
        <c:numFmt formatCode="General" sourceLinked="1"/>
        <c:majorTickMark val="out"/>
        <c:minorTickMark val="none"/>
        <c:tickLblPos val="nextTo"/>
        <c:crossAx val="1130484976"/>
        <c:crosses val="autoZero"/>
        <c:auto val="1"/>
        <c:lblAlgn val="ctr"/>
        <c:lblOffset val="100"/>
        <c:noMultiLvlLbl val="0"/>
      </c:catAx>
      <c:valAx>
        <c:axId val="1130484976"/>
        <c:scaling>
          <c:orientation val="minMax"/>
        </c:scaling>
        <c:delete val="1"/>
        <c:axPos val="l"/>
        <c:numFmt formatCode="#,##0" sourceLinked="1"/>
        <c:majorTickMark val="out"/>
        <c:minorTickMark val="none"/>
        <c:tickLblPos val="nextTo"/>
        <c:crossAx val="1130475728"/>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pl-P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B4422-3DC8-45BE-B0A0-D87D16501A8D}" type="datetimeFigureOut">
              <a:rPr lang="en-US" smtClean="0"/>
              <a:pPr/>
              <a:t>5/19/2016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B941C-C958-4D16-B65B-3FFA13E93F71}" type="slidenum">
              <a:rPr lang="en-US" smtClean="0"/>
              <a:pPr/>
              <a:t>‹#›</a:t>
            </a:fld>
            <a:endParaRPr lang="en-US" dirty="0"/>
          </a:p>
        </p:txBody>
      </p:sp>
    </p:spTree>
    <p:extLst>
      <p:ext uri="{BB962C8B-B14F-4D97-AF65-F5344CB8AC3E}">
        <p14:creationId xmlns:p14="http://schemas.microsoft.com/office/powerpoint/2010/main" val="33063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1</a:t>
            </a:fld>
            <a:endParaRPr lang="en-US" dirty="0"/>
          </a:p>
        </p:txBody>
      </p:sp>
    </p:spTree>
    <p:extLst>
      <p:ext uri="{BB962C8B-B14F-4D97-AF65-F5344CB8AC3E}">
        <p14:creationId xmlns:p14="http://schemas.microsoft.com/office/powerpoint/2010/main" val="3985457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11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60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10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9"/>
          <p:cNvSpPr>
            <a:spLocks noGrp="1"/>
          </p:cNvSpPr>
          <p:nvPr>
            <p:ph type="sldNum" sz="quarter" idx="5"/>
          </p:nvPr>
        </p:nvSpPr>
        <p:spPr/>
        <p:txBody>
          <a:bodyPr/>
          <a:lstStyle>
            <a:lvl1pPr>
              <a:defRPr>
                <a:solidFill>
                  <a:schemeClr val="tx1"/>
                </a:solidFill>
                <a:latin typeface="Segoe UI" charset="0"/>
                <a:ea typeface="ＭＳ Ｐゴシック" charset="0"/>
                <a:cs typeface="ＭＳ Ｐゴシック" charset="0"/>
              </a:defRPr>
            </a:lvl1pPr>
            <a:lvl2pPr marL="747644" indent="-287555">
              <a:defRPr>
                <a:solidFill>
                  <a:schemeClr val="tx1"/>
                </a:solidFill>
                <a:latin typeface="Segoe UI" charset="0"/>
                <a:ea typeface="ＭＳ Ｐゴシック" charset="0"/>
              </a:defRPr>
            </a:lvl2pPr>
            <a:lvl3pPr marL="1150221" indent="-230044">
              <a:defRPr>
                <a:solidFill>
                  <a:schemeClr val="tx1"/>
                </a:solidFill>
                <a:latin typeface="Segoe UI" charset="0"/>
                <a:ea typeface="ＭＳ Ｐゴシック" charset="0"/>
              </a:defRPr>
            </a:lvl3pPr>
            <a:lvl4pPr marL="1610310" indent="-230044">
              <a:defRPr>
                <a:solidFill>
                  <a:schemeClr val="tx1"/>
                </a:solidFill>
                <a:latin typeface="Segoe UI" charset="0"/>
                <a:ea typeface="ＭＳ Ｐゴシック" charset="0"/>
              </a:defRPr>
            </a:lvl4pPr>
            <a:lvl5pPr marL="2070398" indent="-230044">
              <a:defRPr>
                <a:solidFill>
                  <a:schemeClr val="tx1"/>
                </a:solidFill>
                <a:latin typeface="Segoe UI" charset="0"/>
                <a:ea typeface="ＭＳ Ｐゴシック" charset="0"/>
              </a:defRPr>
            </a:lvl5pPr>
            <a:lvl6pPr marL="2530487" indent="-230044" defTabSz="937751" fontAlgn="base">
              <a:spcBef>
                <a:spcPct val="0"/>
              </a:spcBef>
              <a:spcAft>
                <a:spcPct val="0"/>
              </a:spcAft>
              <a:defRPr>
                <a:solidFill>
                  <a:schemeClr val="tx1"/>
                </a:solidFill>
                <a:latin typeface="Segoe UI" charset="0"/>
                <a:ea typeface="ＭＳ Ｐゴシック" charset="0"/>
              </a:defRPr>
            </a:lvl6pPr>
            <a:lvl7pPr marL="2990575" indent="-230044" defTabSz="937751" fontAlgn="base">
              <a:spcBef>
                <a:spcPct val="0"/>
              </a:spcBef>
              <a:spcAft>
                <a:spcPct val="0"/>
              </a:spcAft>
              <a:defRPr>
                <a:solidFill>
                  <a:schemeClr val="tx1"/>
                </a:solidFill>
                <a:latin typeface="Segoe UI" charset="0"/>
                <a:ea typeface="ＭＳ Ｐゴシック" charset="0"/>
              </a:defRPr>
            </a:lvl7pPr>
            <a:lvl8pPr marL="3450665" indent="-230044" defTabSz="937751" fontAlgn="base">
              <a:spcBef>
                <a:spcPct val="0"/>
              </a:spcBef>
              <a:spcAft>
                <a:spcPct val="0"/>
              </a:spcAft>
              <a:defRPr>
                <a:solidFill>
                  <a:schemeClr val="tx1"/>
                </a:solidFill>
                <a:latin typeface="Segoe UI" charset="0"/>
                <a:ea typeface="ＭＳ Ｐゴシック" charset="0"/>
              </a:defRPr>
            </a:lvl8pPr>
            <a:lvl9pPr marL="3910752" indent="-230044" defTabSz="937751" fontAlgn="base">
              <a:spcBef>
                <a:spcPct val="0"/>
              </a:spcBef>
              <a:spcAft>
                <a:spcPct val="0"/>
              </a:spcAft>
              <a:defRPr>
                <a:solidFill>
                  <a:schemeClr val="tx1"/>
                </a:solidFill>
                <a:latin typeface="Segoe UI" charset="0"/>
                <a:ea typeface="ＭＳ Ｐゴシック" charset="0"/>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fld id="{5F5685A7-770C-214F-9605-316E5DD892CF}" type="slidenum">
              <a:rPr kumimoji="0" lang="en-US" sz="1200" b="0" i="0" u="none" strike="noStrike" kern="1200" cap="none" spc="0" normalizeH="0" baseline="0" noProof="0" smtClean="0">
                <a:ln>
                  <a:noFill/>
                </a:ln>
                <a:solidFill>
                  <a:prstClr val="black"/>
                </a:solidFill>
                <a:effectLst/>
                <a:uLnTx/>
                <a:uFillTx/>
                <a:latin typeface="Segoe UI" charset="0"/>
                <a:ea typeface="ＭＳ Ｐゴシック" charset="0"/>
                <a:cs typeface="ＭＳ Ｐゴシック" charset="0"/>
              </a:rPr>
              <a:pPr marL="0" marR="0" lvl="0" indent="0" algn="r" defTabSz="108810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charset="0"/>
              <a:ea typeface="ＭＳ Ｐゴシック" charset="0"/>
              <a:cs typeface="ＭＳ Ｐゴシック" charset="0"/>
            </a:endParaRPr>
          </a:p>
        </p:txBody>
      </p:sp>
      <p:sp>
        <p:nvSpPr>
          <p:cNvPr id="3" name="Slide Image Placeholder 2"/>
          <p:cNvSpPr>
            <a:spLocks noGrp="1" noRot="1" noChangeAspect="1"/>
          </p:cNvSpPr>
          <p:nvPr>
            <p:ph type="sldImg"/>
          </p:nvPr>
        </p:nvSpPr>
        <p:spPr>
          <a:xfrm>
            <a:off x="1862138" y="238125"/>
            <a:ext cx="3300412" cy="1857375"/>
          </a:xfrm>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085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21</a:t>
            </a:fld>
            <a:endParaRPr lang="en-US" dirty="0"/>
          </a:p>
        </p:txBody>
      </p:sp>
    </p:spTree>
    <p:extLst>
      <p:ext uri="{BB962C8B-B14F-4D97-AF65-F5344CB8AC3E}">
        <p14:creationId xmlns:p14="http://schemas.microsoft.com/office/powerpoint/2010/main" val="52888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6BACC3-97CA-4E5F-AED5-61699BDB721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51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6BACC3-97CA-4E5F-AED5-61699BDB721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501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solidFill>
                <a:srgbClr val="00B050"/>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9500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981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25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23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9566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88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lgn="ctr">
              <a:defRPr sz="3200" b="1">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3200" b="1">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600" y="70846"/>
            <a:ext cx="1298195" cy="130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0"/>
          </p:nvPr>
        </p:nvSpPr>
        <p:spPr/>
        <p:txBody>
          <a:bodyPr/>
          <a:lstStyle/>
          <a:p>
            <a:r>
              <a:rPr lang="en-US" noProof="0" dirty="0"/>
              <a:t>Polis</a:t>
            </a:r>
            <a:r>
              <a:rPr lang="pl-PL" noProof="0" dirty="0"/>
              <a:t>h</a:t>
            </a:r>
            <a:r>
              <a:rPr lang="en-US" noProof="0" dirty="0"/>
              <a:t> SQL Server User Group</a:t>
            </a:r>
          </a:p>
        </p:txBody>
      </p:sp>
      <p:pic>
        <p:nvPicPr>
          <p:cNvPr id="9" name="Obraz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9600" y="275098"/>
            <a:ext cx="3736800" cy="900772"/>
          </a:xfrm>
          <a:prstGeom prst="rect">
            <a:avLst/>
          </a:prstGeom>
          <a:noFill/>
        </p:spPr>
      </p:pic>
    </p:spTree>
    <p:extLst>
      <p:ext uri="{BB962C8B-B14F-4D97-AF65-F5344CB8AC3E}">
        <p14:creationId xmlns:p14="http://schemas.microsoft.com/office/powerpoint/2010/main" val="225104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5"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21105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3188785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18" name="Rectangle 17"/>
          <p:cNvSpPr/>
          <p:nvPr userDrawn="1"/>
        </p:nvSpPr>
        <p:spPr bwMode="gray">
          <a:xfrm>
            <a:off x="269239" y="1486470"/>
            <a:ext cx="6274974"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1"/>
            <a:ext cx="6276530" cy="2062069"/>
          </a:xfrm>
          <a:prstGeom prst="rect">
            <a:avLst/>
          </a:prstGeom>
          <a:noFill/>
        </p:spPr>
        <p:txBody>
          <a:bodyPr vert="horz" wrap="square" lIns="146304" tIns="91440" rIns="146304" bIns="91440" rtlCol="0" anchor="t" anchorCtr="0">
            <a:noAutofit/>
          </a:bodyPr>
          <a:lstStyle>
            <a:lvl1pPr>
              <a:defRPr lang="en-US" sz="5883"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548540"/>
            <a:ext cx="6274974" cy="1524136"/>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49323" y="6147374"/>
            <a:ext cx="1522404" cy="326167"/>
          </a:xfrm>
          <a:prstGeom prst="rect">
            <a:avLst/>
          </a:prstGeom>
        </p:spPr>
      </p:pic>
    </p:spTree>
    <p:extLst>
      <p:ext uri="{BB962C8B-B14F-4D97-AF65-F5344CB8AC3E}">
        <p14:creationId xmlns:p14="http://schemas.microsoft.com/office/powerpoint/2010/main" val="1303107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117" y="-7783"/>
            <a:ext cx="12202117" cy="6865783"/>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69241"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1"/>
            <a:ext cx="6276530" cy="2062069"/>
          </a:xfrm>
          <a:prstGeom prst="rect">
            <a:avLst/>
          </a:prstGeom>
          <a:noFill/>
        </p:spPr>
        <p:txBody>
          <a:bodyPr vert="horz" wrap="square" lIns="146304" tIns="91440" rIns="146304" bIns="91440" rtlCol="0" anchor="t" anchorCtr="0">
            <a:noAutofit/>
          </a:bodyPr>
          <a:lstStyle>
            <a:lvl1pPr>
              <a:defRPr lang="en-US" sz="5883"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548540"/>
            <a:ext cx="6274974" cy="1524136"/>
          </a:xfrm>
          <a:prstGeom prst="rect">
            <a:avLst/>
          </a:prstGeo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67694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prstGeom prst="rect">
            <a:avLst/>
          </a:prstGeo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561183"/>
            <a:ext cx="9860610" cy="1801436"/>
          </a:xfrm>
          <a:prstGeom prst="rect">
            <a:avLst/>
          </a:prstGeom>
          <a:noFill/>
        </p:spPr>
        <p:txBody>
          <a:bodyPr lIns="146304" tIns="91440" rIns="146304" bIns="91440" anchor="t" anchorCtr="0"/>
          <a:lstStyle>
            <a:lvl1pPr>
              <a:defRPr sz="5883"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1282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prstGeom prst="rect">
            <a:avLst/>
          </a:prstGeo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561183"/>
            <a:ext cx="9860610" cy="1801436"/>
          </a:xfrm>
          <a:prstGeom prst="rect">
            <a:avLst/>
          </a:prstGeom>
          <a:noFill/>
        </p:spPr>
        <p:txBody>
          <a:bodyPr lIns="146304" tIns="91440" rIns="146304" bIns="91440" anchor="t" anchorCtr="0"/>
          <a:lstStyle>
            <a:lvl1pPr>
              <a:defRPr sz="5883"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4809" y="6407222"/>
            <a:ext cx="1684147" cy="364661"/>
          </a:xfrm>
          <a:prstGeom prst="rect">
            <a:avLst/>
          </a:prstGeom>
        </p:spPr>
      </p:pic>
    </p:spTree>
    <p:extLst>
      <p:ext uri="{BB962C8B-B14F-4D97-AF65-F5344CB8AC3E}">
        <p14:creationId xmlns:p14="http://schemas.microsoft.com/office/powerpoint/2010/main" val="1972171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8"/>
            <a:ext cx="8964185" cy="1793090"/>
          </a:xfrm>
          <a:prstGeom prst="rect">
            <a:avLst/>
          </a:prstGeom>
          <a:noFill/>
        </p:spPr>
        <p:txBody>
          <a:bodyPr lIns="146304" tIns="91440" rIns="146304" bIns="91440" anchor="t" anchorCtr="0"/>
          <a:lstStyle>
            <a:lvl1pPr>
              <a:defRPr sz="5883"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355587"/>
            <a:ext cx="8964186" cy="1792326"/>
          </a:xfrm>
          <a:prstGeom prst="rect">
            <a:avLst/>
          </a:prstGeo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580958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AAF2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6" cy="2697988"/>
          </a:xfrm>
          <a:prstGeom prst="rect">
            <a:avLst/>
          </a:prstGeom>
          <a:noFill/>
        </p:spPr>
        <p:txBody>
          <a:bodyPr tIns="91440" bIns="91440" anchor="t" anchorCtr="0"/>
          <a:lstStyle>
            <a:lvl1pPr>
              <a:defRPr sz="7059"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9"/>
            <a:ext cx="9860674" cy="1793881"/>
          </a:xfrm>
          <a:prstGeom prst="rect">
            <a:avLst/>
          </a:prstGeo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19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6" cy="2697988"/>
          </a:xfrm>
          <a:prstGeom prst="rect">
            <a:avLst/>
          </a:prstGeom>
          <a:noFill/>
        </p:spPr>
        <p:txBody>
          <a:bodyPr tIns="91440" bIns="91440" anchor="t" anchorCtr="0"/>
          <a:lstStyle>
            <a:lvl1pPr>
              <a:defRPr sz="7059"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400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prstGeom prst="rect">
            <a:avLst/>
          </a:prstGeom>
          <a:noFill/>
        </p:spPr>
        <p:txBody>
          <a:bodyPr tIns="91440" bIns="91440" anchor="t" anchorCtr="0"/>
          <a:lstStyle>
            <a:lvl1pPr>
              <a:defRPr sz="8628"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7061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solidFill>
                  <a:schemeClr val="bg1"/>
                </a:solidFill>
              </a:defRPr>
            </a:lvl1pPr>
          </a:lstStyle>
          <a:p>
            <a:fld id="{3457C668-3E57-4286-B92A-7784B7450126}" type="slidenum">
              <a:rPr lang="en-US" smtClean="0"/>
              <a:pPr/>
              <a:t>‹#›</a:t>
            </a:fld>
            <a:endParaRPr lang="en-US" dirty="0"/>
          </a:p>
        </p:txBody>
      </p:sp>
      <p:sp>
        <p:nvSpPr>
          <p:cNvPr id="7" name="Footer Placeholder 4"/>
          <p:cNvSpPr txBox="1">
            <a:spLocks/>
          </p:cNvSpPr>
          <p:nvPr userDrawn="1"/>
        </p:nvSpPr>
        <p:spPr>
          <a:xfrm>
            <a:off x="3403600" y="6400800"/>
            <a:ext cx="5384800" cy="381000"/>
          </a:xfrm>
          <a:prstGeom prst="rect">
            <a:avLst/>
          </a:prstGeom>
        </p:spPr>
        <p:txBody>
          <a:bodyPr vert="horz" lIns="91440" tIns="45720" rIns="91440" bIns="45720" rtlCol="0" anchor="ctr"/>
          <a:lstStyle>
            <a:lvl1pP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1400" b="1" i="0" u="none" strike="noStrike" kern="1200" cap="none" spc="0" normalizeH="0" baseline="0" noProof="0" dirty="0" err="1">
                <a:ln>
                  <a:noFill/>
                </a:ln>
                <a:solidFill>
                  <a:schemeClr val="bg1"/>
                </a:solidFill>
                <a:effectLst/>
                <a:uLnTx/>
                <a:uFillTx/>
                <a:latin typeface="+mn-lt"/>
                <a:ea typeface="+mn-ea"/>
                <a:cs typeface="+mn-cs"/>
              </a:rPr>
              <a:t>SQLDay</a:t>
            </a:r>
            <a:r>
              <a:rPr kumimoji="0" lang="pl-PL" sz="1400" b="1" i="0" u="none" strike="noStrike" kern="1200" cap="none" spc="0" normalizeH="0" baseline="0" noProof="0" dirty="0">
                <a:ln>
                  <a:noFill/>
                </a:ln>
                <a:solidFill>
                  <a:schemeClr val="bg1"/>
                </a:solidFill>
                <a:effectLst/>
                <a:uLnTx/>
                <a:uFillTx/>
                <a:latin typeface="+mn-lt"/>
                <a:ea typeface="+mn-ea"/>
                <a:cs typeface="+mn-cs"/>
              </a:rPr>
              <a:t> 2016</a:t>
            </a:r>
          </a:p>
        </p:txBody>
      </p:sp>
    </p:spTree>
    <p:extLst>
      <p:ext uri="{BB962C8B-B14F-4D97-AF65-F5344CB8AC3E}">
        <p14:creationId xmlns:p14="http://schemas.microsoft.com/office/powerpoint/2010/main" val="3061733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3802563"/>
            <a:ext cx="12192000" cy="2505549"/>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4101416"/>
            <a:ext cx="11653523" cy="1882456"/>
          </a:xfrm>
          <a:prstGeom prst="rect">
            <a:avLst/>
          </a:prstGeom>
          <a:noFill/>
        </p:spPr>
        <p:txBody>
          <a:bodyPr tIns="91440" bIns="91440" anchor="ctr" anchorCtr="0"/>
          <a:lstStyle>
            <a:lvl1pPr>
              <a:defRPr sz="8628"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3232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prstGeom prst="rect">
            <a:avLst/>
          </a:prstGeom>
          <a:noFill/>
        </p:spPr>
        <p:txBody>
          <a:bodyPr tIns="91440" bIns="91440" anchor="t" anchorCtr="0"/>
          <a:lstStyle>
            <a:lvl1pPr algn="l" defTabSz="914458" rtl="0" eaLnBrk="1" latinLnBrk="0" hangingPunct="1">
              <a:lnSpc>
                <a:spcPct val="90000"/>
              </a:lnSpc>
              <a:spcBef>
                <a:spcPct val="0"/>
              </a:spcBef>
              <a:buNone/>
              <a:defRPr lang="en-US" sz="8628"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2986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prstGeom prst="rect">
            <a:avLst/>
          </a:prstGeom>
          <a:noFill/>
        </p:spPr>
        <p:txBody>
          <a:bodyPr tIns="91440" bIns="91440" anchor="t" anchorCtr="0"/>
          <a:lstStyle>
            <a:lvl1pPr algn="l" defTabSz="914458" rtl="0" eaLnBrk="1" latinLnBrk="0" hangingPunct="1">
              <a:lnSpc>
                <a:spcPct val="90000"/>
              </a:lnSpc>
              <a:spcBef>
                <a:spcPct val="0"/>
              </a:spcBef>
              <a:buNone/>
              <a:defRPr lang="en-US" sz="8628"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66750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6AAF2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prstGeom prst="rect">
            <a:avLst/>
          </a:prstGeom>
          <a:noFill/>
        </p:spPr>
        <p:txBody>
          <a:bodyPr tIns="91440" bIns="91440" anchor="t" anchorCtr="0"/>
          <a:lstStyle>
            <a:lvl1pPr algn="l" defTabSz="914458" rtl="0" eaLnBrk="1" latinLnBrk="0" hangingPunct="1">
              <a:lnSpc>
                <a:spcPct val="90000"/>
              </a:lnSpc>
              <a:spcBef>
                <a:spcPct val="0"/>
              </a:spcBef>
              <a:buNone/>
              <a:defRPr lang="en-US" sz="8628" b="0" kern="1200" cap="none" spc="-98"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3571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15" indent="0">
              <a:buNone/>
              <a:defRPr sz="1961"/>
            </a:lvl2pPr>
            <a:lvl3pPr marL="219450" indent="0">
              <a:buNone/>
              <a:defRPr sz="1961"/>
            </a:lvl3pPr>
            <a:lvl4pPr marL="466915" indent="0">
              <a:buNone/>
              <a:defRPr sz="1765"/>
            </a:lvl4pPr>
            <a:lvl5pPr marL="72527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18220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90961" y="-7783"/>
            <a:ext cx="11101039" cy="6865783"/>
          </a:xfrm>
          <a:prstGeom prst="rect">
            <a:avLst/>
          </a:prstGeom>
        </p:spPr>
      </p:pic>
      <p:sp>
        <p:nvSpPr>
          <p:cNvPr id="6" name="Rectangle 5"/>
          <p:cNvSpPr/>
          <p:nvPr userDrawn="1"/>
        </p:nvSpPr>
        <p:spPr bwMode="auto">
          <a:xfrm>
            <a:off x="0" y="2"/>
            <a:ext cx="61707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193"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89513"/>
            <a:ext cx="5901461" cy="899665"/>
          </a:xfrm>
          <a:prstGeom prst="rect">
            <a:avLst/>
          </a:prstGeom>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5901461" cy="2528826"/>
          </a:xfrm>
          <a:prstGeom prst="rect">
            <a:avLst/>
          </a:prstGeom>
        </p:spPr>
        <p:txBody>
          <a:bodyPr/>
          <a:lstStyle>
            <a:lvl1pPr marL="0" indent="0">
              <a:buNone/>
              <a:defRPr>
                <a:solidFill>
                  <a:srgbClr val="FFFFFF"/>
                </a:solidFill>
              </a:defRPr>
            </a:lvl1pPr>
            <a:lvl2pPr marL="28015" indent="0">
              <a:buNone/>
              <a:defRPr sz="1961">
                <a:solidFill>
                  <a:srgbClr val="FFFFFF"/>
                </a:solidFill>
              </a:defRPr>
            </a:lvl2pPr>
            <a:lvl3pPr marL="219450" indent="0">
              <a:buNone/>
              <a:defRPr sz="1961">
                <a:solidFill>
                  <a:srgbClr val="FFFFFF"/>
                </a:solidFill>
              </a:defRPr>
            </a:lvl3pPr>
            <a:lvl4pPr marL="466915" indent="0">
              <a:buNone/>
              <a:defRPr sz="1765">
                <a:solidFill>
                  <a:srgbClr val="FFFFFF"/>
                </a:solidFill>
              </a:defRPr>
            </a:lvl4pPr>
            <a:lvl5pPr marL="725274" indent="0">
              <a:buNone/>
              <a:defRPr sz="1765">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0864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solidFill>
                  <a:schemeClr val="bg1"/>
                </a:solidFill>
              </a:defRPr>
            </a:lvl1pPr>
            <a:lvl2pPr marL="28015" indent="0">
              <a:buNone/>
              <a:defRPr sz="1961">
                <a:solidFill>
                  <a:schemeClr val="bg1"/>
                </a:solidFill>
              </a:defRPr>
            </a:lvl2pPr>
            <a:lvl3pPr marL="219450" indent="0">
              <a:buNone/>
              <a:defRPr sz="1961">
                <a:solidFill>
                  <a:schemeClr val="bg1"/>
                </a:solidFill>
              </a:defRPr>
            </a:lvl3pPr>
            <a:lvl4pPr marL="466915" indent="0">
              <a:buNone/>
              <a:defRPr sz="1765">
                <a:solidFill>
                  <a:schemeClr val="bg1"/>
                </a:solidFill>
              </a:defRPr>
            </a:lvl4pPr>
            <a:lvl5pPr marL="725274" indent="0">
              <a:buNone/>
              <a:defRPr sz="1765">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4218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rgbClr val="6AAF2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solidFill>
                  <a:schemeClr val="bg1"/>
                </a:solidFill>
              </a:defRPr>
            </a:lvl1pPr>
            <a:lvl2pPr marL="28015" indent="0">
              <a:buNone/>
              <a:defRPr sz="1961">
                <a:solidFill>
                  <a:schemeClr val="bg1"/>
                </a:solidFill>
              </a:defRPr>
            </a:lvl2pPr>
            <a:lvl3pPr marL="219450" indent="0">
              <a:buNone/>
              <a:defRPr sz="1961">
                <a:solidFill>
                  <a:schemeClr val="bg1"/>
                </a:solidFill>
              </a:defRPr>
            </a:lvl3pPr>
            <a:lvl4pPr marL="466915" indent="0">
              <a:buNone/>
              <a:defRPr sz="1765">
                <a:solidFill>
                  <a:schemeClr val="bg1"/>
                </a:solidFill>
              </a:defRPr>
            </a:lvl4pPr>
            <a:lvl5pPr marL="725274" indent="0">
              <a:buNone/>
              <a:defRPr sz="1765">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6055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15" indent="0">
              <a:buNone/>
              <a:defRPr sz="1961"/>
            </a:lvl2pPr>
            <a:lvl3pPr marL="219450" indent="0">
              <a:buNone/>
              <a:defRPr sz="1961"/>
            </a:lvl3pPr>
            <a:lvl4pPr marL="466915" indent="0">
              <a:buNone/>
              <a:defRPr sz="1765"/>
            </a:lvl4pPr>
            <a:lvl5pPr marL="72527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5335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a:prstGeom prst="rect">
            <a:avLst/>
          </a:prstGeo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1" y="289513"/>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321468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185794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a:prstGeom prst="rect">
            <a:avLst/>
          </a:prstGeo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1" y="289513"/>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418500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32" indent="0">
              <a:buNone/>
              <a:tabLst/>
              <a:defRPr sz="1961"/>
            </a:lvl3pPr>
            <a:lvl4pPr marL="451351" indent="0">
              <a:buNone/>
              <a:defRPr/>
            </a:lvl4pPr>
            <a:lvl5pPr marL="6723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6578"/>
          </a:xfrm>
          <a:prstGeom prst="rect">
            <a:avLst/>
          </a:prstGeo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32" indent="0">
              <a:buNone/>
              <a:tabLst/>
              <a:defRPr sz="1961"/>
            </a:lvl3pPr>
            <a:lvl4pPr marL="451351" indent="0">
              <a:buNone/>
              <a:defRPr/>
            </a:lvl4pPr>
            <a:lvl5pPr marL="6723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45587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a:prstGeom prst="rect">
            <a:avLst/>
          </a:prstGeo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32" indent="0">
              <a:buNone/>
              <a:tabLst/>
              <a:defRPr sz="1961"/>
            </a:lvl3pPr>
            <a:lvl4pPr marL="451351" indent="0">
              <a:buNone/>
              <a:defRPr/>
            </a:lvl4pPr>
            <a:lvl5pPr marL="6723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a:prstGeom prst="rect">
            <a:avLst/>
          </a:prstGeo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32" indent="0">
              <a:buNone/>
              <a:tabLst/>
              <a:defRPr sz="1961"/>
            </a:lvl3pPr>
            <a:lvl4pPr marL="451351" indent="0">
              <a:buNone/>
              <a:defRPr/>
            </a:lvl4pPr>
            <a:lvl5pPr marL="6723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3855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a:prstGeom prst="rect">
            <a:avLst/>
          </a:prstGeom>
        </p:spPr>
        <p:txBody>
          <a:bodyPr wrap="square">
            <a:spAutoFit/>
          </a:bodyPr>
          <a:lstStyle>
            <a:lvl1pPr marL="281706" indent="-281706">
              <a:spcBef>
                <a:spcPts val="1200"/>
              </a:spcBef>
              <a:buClr>
                <a:schemeClr val="tx1"/>
              </a:buClr>
              <a:buFont typeface="Wingdings" panose="05000000000000000000" pitchFamily="2" charset="2"/>
              <a:buChar char="§"/>
              <a:defRPr sz="3529"/>
            </a:lvl1pPr>
            <a:lvl2pPr marL="520754" indent="-228624">
              <a:defRPr sz="2353"/>
            </a:lvl2pPr>
            <a:lvl3pPr marL="685872" indent="-165118">
              <a:tabLst/>
              <a:defRPr sz="1961"/>
            </a:lvl3pPr>
            <a:lvl4pPr marL="863689" indent="-177819">
              <a:defRPr/>
            </a:lvl4pPr>
            <a:lvl5pPr marL="1028807"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2967"/>
          </a:xfrm>
          <a:prstGeom prst="rect">
            <a:avLst/>
          </a:prstGeom>
        </p:spPr>
        <p:txBody>
          <a:bodyPr wrap="square">
            <a:spAutoFit/>
          </a:bodyPr>
          <a:lstStyle>
            <a:lvl1pPr marL="281706" indent="-281706">
              <a:spcBef>
                <a:spcPts val="1200"/>
              </a:spcBef>
              <a:buClr>
                <a:schemeClr val="tx1"/>
              </a:buClr>
              <a:buFont typeface="Wingdings" panose="05000000000000000000" pitchFamily="2" charset="2"/>
              <a:buChar char="§"/>
              <a:defRPr sz="3529"/>
            </a:lvl1pPr>
            <a:lvl2pPr marL="520754" indent="-228624">
              <a:defRPr sz="2353"/>
            </a:lvl2pPr>
            <a:lvl3pPr marL="685872" indent="-165118">
              <a:tabLst/>
              <a:defRPr sz="1961"/>
            </a:lvl3pPr>
            <a:lvl4pPr marL="863689" indent="-177819">
              <a:defRPr/>
            </a:lvl4pPr>
            <a:lvl5pPr marL="1028807"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1170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552967"/>
          </a:xfrm>
          <a:prstGeom prst="rect">
            <a:avLst/>
          </a:prstGeom>
        </p:spPr>
        <p:txBody>
          <a:bodyPr wrap="square">
            <a:spAutoFit/>
          </a:bodyPr>
          <a:lstStyle>
            <a:lvl1pPr marL="281706" indent="-28170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54" indent="-228624">
              <a:defRPr sz="2353"/>
            </a:lvl2pPr>
            <a:lvl3pPr marL="685872" indent="-165118">
              <a:tabLst/>
              <a:defRPr sz="1961"/>
            </a:lvl3pPr>
            <a:lvl4pPr marL="863689" indent="-177819">
              <a:defRPr/>
            </a:lvl4pPr>
            <a:lvl5pPr marL="1028807"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552967"/>
          </a:xfrm>
          <a:prstGeom prst="rect">
            <a:avLst/>
          </a:prstGeom>
        </p:spPr>
        <p:txBody>
          <a:bodyPr wrap="square">
            <a:spAutoFit/>
          </a:bodyPr>
          <a:lstStyle>
            <a:lvl1pPr marL="281706" indent="-28170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54" indent="-228624">
              <a:defRPr sz="2353"/>
            </a:lvl2pPr>
            <a:lvl3pPr marL="685872" indent="-165118">
              <a:tabLst/>
              <a:defRPr sz="1961"/>
            </a:lvl3pPr>
            <a:lvl4pPr marL="863689" indent="-177819">
              <a:defRPr/>
            </a:lvl4pPr>
            <a:lvl5pPr marL="1028807"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8513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238209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3"/>
            <a:ext cx="11655840" cy="899665"/>
          </a:xfrm>
          <a:prstGeom prst="rect">
            <a:avLst/>
          </a:prstGeom>
        </p:spPr>
        <p:txBody>
          <a:bodyPr/>
          <a:lstStyle>
            <a:lvl1pPr>
              <a:defRPr sz="7059" baseline="0"/>
            </a:lvl1pPr>
          </a:lstStyle>
          <a:p>
            <a:r>
              <a:rPr lang="en-US"/>
              <a:t>Click to edit Master title style</a:t>
            </a:r>
            <a:endParaRPr lang="en-US" dirty="0"/>
          </a:p>
        </p:txBody>
      </p:sp>
    </p:spTree>
    <p:extLst>
      <p:ext uri="{BB962C8B-B14F-4D97-AF65-F5344CB8AC3E}">
        <p14:creationId xmlns:p14="http://schemas.microsoft.com/office/powerpoint/2010/main" val="20025274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a:prstGeom prst="rect">
            <a:avLst/>
          </a:prstGeo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94422384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a:prstGeom prst="rect">
            <a:avLst/>
          </a:prstGeo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25404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1"/>
            <a:ext cx="9860672" cy="899665"/>
          </a:xfrm>
          <a:prstGeom prst="rect">
            <a:avLst/>
          </a:prstGeom>
        </p:spPr>
        <p:txBody>
          <a:bodyPr/>
          <a:lstStyle>
            <a:lvl1pPr marL="228788" indent="-228788">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a:prstGeom prst="rect">
            <a:avLst/>
          </a:prstGeo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1170018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4428568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5"/>
            <a:ext cx="9860672" cy="899665"/>
          </a:xfrm>
          <a:prstGeom prst="rect">
            <a:avLst/>
          </a:prstGeom>
        </p:spPr>
        <p:txBody>
          <a:bodyPr/>
          <a:lstStyle>
            <a:lvl1pPr marL="277036" indent="-277036">
              <a:tabLst>
                <a:tab pos="277036" algn="l"/>
              </a:tabLst>
              <a:defRPr sz="5883"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a:prstGeom prst="rect">
            <a:avLst/>
          </a:prstGeo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52303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360"/>
          </a:xfrm>
          <a:prstGeom prst="rect">
            <a:avLst/>
          </a:prstGeo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119" indent="0">
              <a:buNone/>
              <a:defRPr/>
            </a:lvl3pPr>
            <a:lvl4pPr marL="448238" indent="0">
              <a:buNone/>
              <a:defRPr/>
            </a:lvl4pPr>
            <a:lvl5pPr marL="672357" indent="0">
              <a:buNone/>
              <a:defRPr/>
            </a:lvl5pPr>
          </a:lstStyle>
          <a:p>
            <a:pPr lvl="0"/>
            <a:r>
              <a:rPr lang="en-US"/>
              <a:t>Click to edit Master text styles</a:t>
            </a:r>
          </a:p>
        </p:txBody>
      </p:sp>
      <p:sp>
        <p:nvSpPr>
          <p:cNvPr id="4" name="Title 1"/>
          <p:cNvSpPr>
            <a:spLocks noGrp="1"/>
          </p:cNvSpPr>
          <p:nvPr>
            <p:ph type="title"/>
          </p:nvPr>
        </p:nvSpPr>
        <p:spPr>
          <a:xfrm>
            <a:off x="277022" y="1187623"/>
            <a:ext cx="11655840" cy="899665"/>
          </a:xfrm>
          <a:prstGeom prst="rect">
            <a:avLst/>
          </a:prstGeom>
        </p:spPr>
        <p:txBody>
          <a:bodyPr/>
          <a:lstStyle>
            <a:lvl1pPr>
              <a:defRPr sz="7059"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722591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a:prstGeom prst="rect">
            <a:avLst/>
          </a:prstGeom>
        </p:spPr>
        <p:txBody>
          <a:bodyPr/>
          <a:lstStyle>
            <a:lvl1pPr>
              <a:defRPr sz="6471"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65030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6863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03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241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77" y="51"/>
            <a:ext cx="12193557" cy="6857902"/>
          </a:xfrm>
          <a:prstGeom prst="rect">
            <a:avLst/>
          </a:prstGeom>
          <a:noFill/>
          <a:ln>
            <a:noFill/>
          </a:ln>
        </p:spPr>
      </p:pic>
    </p:spTree>
    <p:extLst>
      <p:ext uri="{BB962C8B-B14F-4D97-AF65-F5344CB8AC3E}">
        <p14:creationId xmlns:p14="http://schemas.microsoft.com/office/powerpoint/2010/main" val="221199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818" indent="-28481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97" indent="-275480">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6" indent="-28481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5" indent="-224119">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4" indent="-224119">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69241" y="289513"/>
            <a:ext cx="11655840" cy="899665"/>
          </a:xfrm>
          <a:prstGeom prst="rect">
            <a:avLst/>
          </a:prstGeo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677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divider with color bg">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prstGeom prst="rect">
            <a:avLst/>
          </a:prstGeo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fld id="{85A65A38-775C-4CA5-8064-2B8D14C1EE64}" type="datetime1">
              <a:rPr lang="en-US" smtClean="0">
                <a:solidFill>
                  <a:srgbClr val="FFFFFF"/>
                </a:solidFill>
              </a:rPr>
              <a:pPr/>
              <a:t>5/19/2016</a:t>
            </a:fld>
            <a:endParaRPr lang="en-US" dirty="0">
              <a:solidFill>
                <a:srgbClr val="FFFFFF"/>
              </a:solidFill>
            </a:endParaRPr>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defRPr>
                <a:solidFill>
                  <a:schemeClr val="tx1"/>
                </a:solidFill>
              </a:defRPr>
            </a:lvl1pPr>
          </a:lstStyle>
          <a:p>
            <a:fld id="{74A398B2-5A34-1A4A-811E-F4027282568C}"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1810256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360405"/>
            <a:ext cx="11151918" cy="553998"/>
          </a:xfrm>
          <a:prstGeom prst="rect">
            <a:avLst/>
          </a:prstGeom>
        </p:spPr>
        <p:txBody>
          <a:bodyPr anchor="t"/>
          <a:lstStyle>
            <a:lvl1pPr algn="l" defTabSz="914368" rtl="0" eaLnBrk="1" latinLnBrk="0" hangingPunct="1">
              <a:lnSpc>
                <a:spcPct val="90000"/>
              </a:lnSpc>
              <a:spcBef>
                <a:spcPct val="0"/>
              </a:spcBef>
              <a:buNone/>
              <a:defRPr lang="en-US" sz="3627" b="0" kern="1200" cap="none" spc="-100" baseline="0" dirty="0">
                <a:ln w="3175">
                  <a:noFill/>
                </a:ln>
                <a:solidFill>
                  <a:schemeClr val="tx1">
                    <a:lumMod val="50000"/>
                  </a:schemeClr>
                </a:solidFill>
                <a:effectLst/>
                <a:latin typeface="Segoe UI Light" pitchFamily="34" charset="0"/>
                <a:ea typeface="Verdana" pitchFamily="34" charset="0"/>
                <a:cs typeface="Segoe UI" pitchFamily="34" charset="0"/>
              </a:defRPr>
            </a:lvl1pPr>
          </a:lstStyle>
          <a:p>
            <a:r>
              <a:rPr lang="en-US" dirty="0"/>
              <a:t>Click to edit Master title style </a:t>
            </a:r>
          </a:p>
        </p:txBody>
      </p:sp>
      <p:sp>
        <p:nvSpPr>
          <p:cNvPr id="21" name="Text Placeholder 2"/>
          <p:cNvSpPr>
            <a:spLocks noGrp="1"/>
          </p:cNvSpPr>
          <p:nvPr>
            <p:ph type="body" idx="14"/>
          </p:nvPr>
        </p:nvSpPr>
        <p:spPr>
          <a:xfrm>
            <a:off x="519569" y="929644"/>
            <a:ext cx="11140484" cy="506972"/>
          </a:xfrm>
          <a:prstGeom prst="rect">
            <a:avLst/>
          </a:prstGeom>
        </p:spPr>
        <p:txBody>
          <a:bodyPr anchor="t" anchorCtr="0"/>
          <a:lstStyle>
            <a:lvl1pPr marL="0" indent="0">
              <a:buNone/>
              <a:tabLst>
                <a:tab pos="628655" algn="l"/>
              </a:tabLst>
              <a:defRPr sz="2353" b="0">
                <a:solidFill>
                  <a:schemeClr val="accent1"/>
                </a:solidFill>
                <a:latin typeface="Segoe UI Light" pitchFamily="34" charset="0"/>
                <a:ea typeface="Verdana" pitchFamily="34" charset="0"/>
                <a:cs typeface="Segoe UI" pitchFamily="34" charset="0"/>
              </a:defRPr>
            </a:lvl1pPr>
            <a:lvl2pPr marL="457203" indent="0">
              <a:buNone/>
              <a:defRPr sz="1961" b="1"/>
            </a:lvl2pPr>
            <a:lvl3pPr marL="914405" indent="0">
              <a:buNone/>
              <a:defRPr sz="1765" b="1"/>
            </a:lvl3pPr>
            <a:lvl4pPr marL="1371608" indent="0">
              <a:buNone/>
              <a:defRPr sz="1568" b="1"/>
            </a:lvl4pPr>
            <a:lvl5pPr marL="1828811" indent="0">
              <a:buNone/>
              <a:defRPr sz="1568" b="1"/>
            </a:lvl5pPr>
            <a:lvl6pPr marL="2286014" indent="0">
              <a:buNone/>
              <a:defRPr sz="1568" b="1"/>
            </a:lvl6pPr>
            <a:lvl7pPr marL="2743217" indent="0">
              <a:buNone/>
              <a:defRPr sz="1568" b="1"/>
            </a:lvl7pPr>
            <a:lvl8pPr marL="3200419" indent="0">
              <a:buNone/>
              <a:defRPr sz="1568" b="1"/>
            </a:lvl8pPr>
            <a:lvl9pPr marL="3657622" indent="0">
              <a:buNone/>
              <a:defRPr sz="1568" b="1"/>
            </a:lvl9pPr>
          </a:lstStyle>
          <a:p>
            <a:pPr lvl="0"/>
            <a:r>
              <a:rPr lang="en-US"/>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983192" y="3390902"/>
            <a:ext cx="2225620" cy="76200"/>
          </a:xfrm>
          <a:prstGeom prst="rect">
            <a:avLst/>
          </a:prstGeom>
        </p:spPr>
      </p:pic>
      <p:sp>
        <p:nvSpPr>
          <p:cNvPr id="15" name="Rectangle 14"/>
          <p:cNvSpPr/>
          <p:nvPr userDrawn="1"/>
        </p:nvSpPr>
        <p:spPr bwMode="auto">
          <a:xfrm>
            <a:off x="-8622" y="6592428"/>
            <a:ext cx="12210420" cy="276517"/>
          </a:xfrm>
          <a:prstGeom prst="rect">
            <a:avLst/>
          </a:prstGeom>
          <a:solidFill>
            <a:srgbClr val="0070C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7" tIns="45723" rIns="45723" bIns="91447" numCol="1" spcCol="0" rtlCol="0" fromWordArt="0" anchor="b" anchorCtr="0" forceAA="0" compatLnSpc="1">
            <a:prstTxWarp prst="textNoShape">
              <a:avLst/>
            </a:prstTxWarp>
            <a:noAutofit/>
          </a:bodyPr>
          <a:lstStyle/>
          <a:p>
            <a:pPr algn="ctr" defTabSz="914104" fontAlgn="base">
              <a:spcBef>
                <a:spcPct val="0"/>
              </a:spcBef>
              <a:spcAft>
                <a:spcPct val="0"/>
              </a:spcAft>
            </a:pPr>
            <a:r>
              <a:rPr lang="en-US" sz="1765" spc="-51" dirty="0">
                <a:gradFill>
                  <a:gsLst>
                    <a:gs pos="0">
                      <a:srgbClr val="FFFFFF"/>
                    </a:gs>
                    <a:gs pos="100000">
                      <a:srgbClr val="FFFFFF"/>
                    </a:gs>
                  </a:gsLst>
                  <a:lin ang="5400000" scaled="0"/>
                </a:gradFill>
                <a:ea typeface="Segoe UI" pitchFamily="34" charset="0"/>
                <a:cs typeface="Segoe UI" pitchFamily="34" charset="0"/>
              </a:rPr>
              <a:t>`</a:t>
            </a:r>
          </a:p>
        </p:txBody>
      </p:sp>
      <p:pic>
        <p:nvPicPr>
          <p:cNvPr id="6"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10899440" y="6498002"/>
            <a:ext cx="1292561" cy="47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17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10"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2503758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Fact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2570" y="1"/>
            <a:ext cx="12264571" cy="6862119"/>
          </a:xfrm>
          <a:prstGeom prst="rect">
            <a:avLst/>
          </a:prstGeom>
        </p:spPr>
      </p:pic>
    </p:spTree>
    <p:extLst>
      <p:ext uri="{BB962C8B-B14F-4D97-AF65-F5344CB8AC3E}">
        <p14:creationId xmlns:p14="http://schemas.microsoft.com/office/powerpoint/2010/main" val="380017681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prstGeom prst="rect">
            <a:avLst/>
          </a:prstGeo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4036464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ltGray">
          <a:xfrm flipH="1">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prstGeom prst="rect">
            <a:avLst/>
          </a:prstGeo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a:prstGeom prst="rect">
            <a:avLst/>
          </a:prstGeo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2190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4"/>
        </a:solidFill>
        <a:effectLst/>
      </p:bgPr>
    </p:bg>
    <p:spTree>
      <p:nvGrpSpPr>
        <p:cNvPr id="1" name=""/>
        <p:cNvGrpSpPr/>
        <p:nvPr/>
      </p:nvGrpSpPr>
      <p:grpSpPr>
        <a:xfrm>
          <a:off x="0" y="0"/>
          <a:ext cx="0" cy="0"/>
          <a:chOff x="0" y="0"/>
          <a:chExt cx="0" cy="0"/>
        </a:xfrm>
      </p:grpSpPr>
      <p:sp>
        <p:nvSpPr>
          <p:cNvPr id="1392" name="Rectangle 1391"/>
          <p:cNvSpPr/>
          <p:nvPr userDrawn="1"/>
        </p:nvSpPr>
        <p:spPr bwMode="auto">
          <a:xfrm>
            <a:off x="114926" y="75957"/>
            <a:ext cx="12781409" cy="6727537"/>
          </a:xfrm>
          <a:prstGeom prst="rect">
            <a:avLst/>
          </a:prstGeom>
          <a:blipFill>
            <a:blip r:embed="rId2">
              <a:alphaModFix amt="80000"/>
            </a:blip>
            <a:srcRect/>
            <a:stretch>
              <a:fillRect l="-89347" r="-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pic>
        <p:nvPicPr>
          <p:cNvPr id="19" name="Picture 18"/>
          <p:cNvPicPr>
            <a:picLocks noChangeAspect="1"/>
          </p:cNvPicPr>
          <p:nvPr userDrawn="1"/>
        </p:nvPicPr>
        <p:blipFill rotWithShape="1">
          <a:blip r:embed="rId3"/>
          <a:srcRect l="3690" t="27657" r="2751" b="17378"/>
          <a:stretch/>
        </p:blipFill>
        <p:spPr>
          <a:xfrm>
            <a:off x="114927" y="0"/>
            <a:ext cx="12192744" cy="6857411"/>
          </a:xfrm>
          <a:prstGeom prst="rect">
            <a:avLst/>
          </a:prstGeom>
        </p:spPr>
      </p:pic>
      <p:pic>
        <p:nvPicPr>
          <p:cNvPr id="23" name="Picture 22"/>
          <p:cNvPicPr>
            <a:picLocks noChangeAspect="1"/>
          </p:cNvPicPr>
          <p:nvPr userDrawn="1"/>
        </p:nvPicPr>
        <p:blipFill rotWithShape="1">
          <a:blip r:embed="rId4"/>
          <a:srcRect l="5796" t="5241" b="19866"/>
          <a:stretch/>
        </p:blipFill>
        <p:spPr>
          <a:xfrm>
            <a:off x="0" y="-48462"/>
            <a:ext cx="9109764" cy="6930105"/>
          </a:xfrm>
          <a:prstGeom prst="rect">
            <a:avLst/>
          </a:prstGeom>
        </p:spPr>
      </p:pic>
      <p:sp>
        <p:nvSpPr>
          <p:cNvPr id="1381" name="Title 1"/>
          <p:cNvSpPr txBox="1">
            <a:spLocks/>
          </p:cNvSpPr>
          <p:nvPr userDrawn="1"/>
        </p:nvSpPr>
        <p:spPr>
          <a:xfrm>
            <a:off x="303804" y="333918"/>
            <a:ext cx="5141369" cy="3406726"/>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3" dirty="0">
              <a:solidFill>
                <a:srgbClr val="0072C6"/>
              </a:solidFill>
            </a:endParaRPr>
          </a:p>
        </p:txBody>
      </p:sp>
      <p:sp>
        <p:nvSpPr>
          <p:cNvPr id="1382" name="Title 1"/>
          <p:cNvSpPr>
            <a:spLocks noGrp="1"/>
          </p:cNvSpPr>
          <p:nvPr>
            <p:ph type="title"/>
          </p:nvPr>
        </p:nvSpPr>
        <p:spPr>
          <a:xfrm>
            <a:off x="269240" y="289513"/>
            <a:ext cx="5258796" cy="2386171"/>
          </a:xfrm>
        </p:spPr>
        <p:txBody>
          <a:bodyPr/>
          <a:lstStyle>
            <a:lvl1pPr>
              <a:defRPr sz="5294">
                <a:solidFill>
                  <a:schemeClr val="accent4"/>
                </a:solidFill>
              </a:defRPr>
            </a:lvl1pPr>
          </a:lstStyle>
          <a:p>
            <a:r>
              <a:rPr lang="en-US" dirty="0"/>
              <a:t>Click to edit Master title style</a:t>
            </a:r>
          </a:p>
        </p:txBody>
      </p:sp>
      <p:grpSp>
        <p:nvGrpSpPr>
          <p:cNvPr id="1383" name="Group 1382"/>
          <p:cNvGrpSpPr/>
          <p:nvPr userDrawn="1"/>
        </p:nvGrpSpPr>
        <p:grpSpPr>
          <a:xfrm>
            <a:off x="1233141" y="2978458"/>
            <a:ext cx="1740524" cy="1740771"/>
            <a:chOff x="1257868" y="2914778"/>
            <a:chExt cx="1775425" cy="1775425"/>
          </a:xfrm>
        </p:grpSpPr>
        <p:grpSp>
          <p:nvGrpSpPr>
            <p:cNvPr id="1384" name="Group 1383"/>
            <p:cNvGrpSpPr/>
            <p:nvPr userDrawn="1"/>
          </p:nvGrpSpPr>
          <p:grpSpPr>
            <a:xfrm>
              <a:off x="1257868" y="2914778"/>
              <a:ext cx="1775425" cy="1775425"/>
              <a:chOff x="1068968" y="3223626"/>
              <a:chExt cx="1775425" cy="1775425"/>
            </a:xfrm>
            <a:solidFill>
              <a:srgbClr val="BA141A"/>
            </a:solidFill>
          </p:grpSpPr>
          <p:sp>
            <p:nvSpPr>
              <p:cNvPr id="1387" name="Donut 1386"/>
              <p:cNvSpPr/>
              <p:nvPr/>
            </p:nvSpPr>
            <p:spPr bwMode="auto">
              <a:xfrm>
                <a:off x="1068968" y="3223626"/>
                <a:ext cx="1775425" cy="1775425"/>
              </a:xfrm>
              <a:prstGeom prst="donut">
                <a:avLst>
                  <a:gd name="adj" fmla="val 7423"/>
                </a:avLst>
              </a:prstGeom>
              <a:solidFill>
                <a:srgbClr val="BA141A">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36080" marR="0" lvl="0" indent="-336080" algn="ctr" defTabSz="913927"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88" name="Freeform 5"/>
              <p:cNvSpPr>
                <a:spLocks/>
              </p:cNvSpPr>
              <p:nvPr/>
            </p:nvSpPr>
            <p:spPr bwMode="auto">
              <a:xfrm rot="18900000">
                <a:off x="1616206" y="3474252"/>
                <a:ext cx="376606" cy="352694"/>
              </a:xfrm>
              <a:custGeom>
                <a:avLst/>
                <a:gdLst>
                  <a:gd name="T0" fmla="*/ 53 w 53"/>
                  <a:gd name="T1" fmla="*/ 22 h 49"/>
                  <a:gd name="T2" fmla="*/ 2 w 53"/>
                  <a:gd name="T3" fmla="*/ 0 h 49"/>
                  <a:gd name="T4" fmla="*/ 0 w 53"/>
                  <a:gd name="T5" fmla="*/ 37 h 49"/>
                  <a:gd name="T6" fmla="*/ 28 w 53"/>
                  <a:gd name="T7" fmla="*/ 49 h 49"/>
                  <a:gd name="T8" fmla="*/ 53 w 53"/>
                  <a:gd name="T9" fmla="*/ 22 h 49"/>
                </a:gdLst>
                <a:ahLst/>
                <a:cxnLst>
                  <a:cxn ang="0">
                    <a:pos x="T0" y="T1"/>
                  </a:cxn>
                  <a:cxn ang="0">
                    <a:pos x="T2" y="T3"/>
                  </a:cxn>
                  <a:cxn ang="0">
                    <a:pos x="T4" y="T5"/>
                  </a:cxn>
                  <a:cxn ang="0">
                    <a:pos x="T6" y="T7"/>
                  </a:cxn>
                  <a:cxn ang="0">
                    <a:pos x="T8" y="T9"/>
                  </a:cxn>
                </a:cxnLst>
                <a:rect l="0" t="0" r="r" b="b"/>
                <a:pathLst>
                  <a:path w="53" h="49">
                    <a:moveTo>
                      <a:pt x="53" y="22"/>
                    </a:moveTo>
                    <a:cubicBezTo>
                      <a:pt x="39" y="9"/>
                      <a:pt x="21" y="2"/>
                      <a:pt x="2" y="0"/>
                    </a:cubicBezTo>
                    <a:cubicBezTo>
                      <a:pt x="0" y="37"/>
                      <a:pt x="0" y="37"/>
                      <a:pt x="0" y="37"/>
                    </a:cubicBezTo>
                    <a:cubicBezTo>
                      <a:pt x="10" y="38"/>
                      <a:pt x="20" y="42"/>
                      <a:pt x="28" y="49"/>
                    </a:cubicBezTo>
                    <a:lnTo>
                      <a:pt x="53" y="22"/>
                    </a:ln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89" name="Freeform 6"/>
              <p:cNvSpPr>
                <a:spLocks/>
              </p:cNvSpPr>
              <p:nvPr/>
            </p:nvSpPr>
            <p:spPr bwMode="auto">
              <a:xfrm rot="18900000">
                <a:off x="1942016" y="3461858"/>
                <a:ext cx="352695" cy="379596"/>
              </a:xfrm>
              <a:custGeom>
                <a:avLst/>
                <a:gdLst>
                  <a:gd name="T0" fmla="*/ 12 w 49"/>
                  <a:gd name="T1" fmla="*/ 53 h 53"/>
                  <a:gd name="T2" fmla="*/ 49 w 49"/>
                  <a:gd name="T3" fmla="*/ 51 h 53"/>
                  <a:gd name="T4" fmla="*/ 27 w 49"/>
                  <a:gd name="T5" fmla="*/ 0 h 53"/>
                  <a:gd name="T6" fmla="*/ 0 w 49"/>
                  <a:gd name="T7" fmla="*/ 24 h 53"/>
                  <a:gd name="T8" fmla="*/ 12 w 49"/>
                  <a:gd name="T9" fmla="*/ 53 h 53"/>
                </a:gdLst>
                <a:ahLst/>
                <a:cxnLst>
                  <a:cxn ang="0">
                    <a:pos x="T0" y="T1"/>
                  </a:cxn>
                  <a:cxn ang="0">
                    <a:pos x="T2" y="T3"/>
                  </a:cxn>
                  <a:cxn ang="0">
                    <a:pos x="T4" y="T5"/>
                  </a:cxn>
                  <a:cxn ang="0">
                    <a:pos x="T6" y="T7"/>
                  </a:cxn>
                  <a:cxn ang="0">
                    <a:pos x="T8" y="T9"/>
                  </a:cxn>
                </a:cxnLst>
                <a:rect l="0" t="0" r="r" b="b"/>
                <a:pathLst>
                  <a:path w="49" h="53">
                    <a:moveTo>
                      <a:pt x="12" y="53"/>
                    </a:moveTo>
                    <a:cubicBezTo>
                      <a:pt x="49" y="51"/>
                      <a:pt x="49" y="51"/>
                      <a:pt x="49" y="51"/>
                    </a:cubicBezTo>
                    <a:cubicBezTo>
                      <a:pt x="47" y="32"/>
                      <a:pt x="40" y="14"/>
                      <a:pt x="27" y="0"/>
                    </a:cubicBezTo>
                    <a:cubicBezTo>
                      <a:pt x="0" y="24"/>
                      <a:pt x="0" y="24"/>
                      <a:pt x="0" y="24"/>
                    </a:cubicBezTo>
                    <a:cubicBezTo>
                      <a:pt x="7" y="32"/>
                      <a:pt x="11" y="43"/>
                      <a:pt x="12" y="53"/>
                    </a:cubicBez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90" name="Freeform 7"/>
              <p:cNvSpPr>
                <a:spLocks/>
              </p:cNvSpPr>
              <p:nvPr/>
            </p:nvSpPr>
            <p:spPr bwMode="auto">
              <a:xfrm rot="18900000">
                <a:off x="1311425" y="3777538"/>
                <a:ext cx="379596" cy="352694"/>
              </a:xfrm>
              <a:custGeom>
                <a:avLst/>
                <a:gdLst>
                  <a:gd name="T0" fmla="*/ 53 w 53"/>
                  <a:gd name="T1" fmla="*/ 37 h 49"/>
                  <a:gd name="T2" fmla="*/ 51 w 53"/>
                  <a:gd name="T3" fmla="*/ 0 h 49"/>
                  <a:gd name="T4" fmla="*/ 0 w 53"/>
                  <a:gd name="T5" fmla="*/ 21 h 49"/>
                  <a:gd name="T6" fmla="*/ 24 w 53"/>
                  <a:gd name="T7" fmla="*/ 49 h 49"/>
                  <a:gd name="T8" fmla="*/ 53 w 53"/>
                  <a:gd name="T9" fmla="*/ 37 h 49"/>
                </a:gdLst>
                <a:ahLst/>
                <a:cxnLst>
                  <a:cxn ang="0">
                    <a:pos x="T0" y="T1"/>
                  </a:cxn>
                  <a:cxn ang="0">
                    <a:pos x="T2" y="T3"/>
                  </a:cxn>
                  <a:cxn ang="0">
                    <a:pos x="T4" y="T5"/>
                  </a:cxn>
                  <a:cxn ang="0">
                    <a:pos x="T6" y="T7"/>
                  </a:cxn>
                  <a:cxn ang="0">
                    <a:pos x="T8" y="T9"/>
                  </a:cxn>
                </a:cxnLst>
                <a:rect l="0" t="0" r="r" b="b"/>
                <a:pathLst>
                  <a:path w="53" h="49">
                    <a:moveTo>
                      <a:pt x="53" y="37"/>
                    </a:moveTo>
                    <a:cubicBezTo>
                      <a:pt x="51" y="0"/>
                      <a:pt x="51" y="0"/>
                      <a:pt x="51" y="0"/>
                    </a:cubicBezTo>
                    <a:cubicBezTo>
                      <a:pt x="32" y="1"/>
                      <a:pt x="14" y="9"/>
                      <a:pt x="0" y="21"/>
                    </a:cubicBezTo>
                    <a:cubicBezTo>
                      <a:pt x="24" y="49"/>
                      <a:pt x="24" y="49"/>
                      <a:pt x="24" y="49"/>
                    </a:cubicBezTo>
                    <a:cubicBezTo>
                      <a:pt x="32" y="42"/>
                      <a:pt x="43" y="38"/>
                      <a:pt x="53" y="37"/>
                    </a:cubicBez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91" name="Freeform 8"/>
              <p:cNvSpPr>
                <a:spLocks/>
              </p:cNvSpPr>
              <p:nvPr/>
            </p:nvSpPr>
            <p:spPr bwMode="auto">
              <a:xfrm rot="18900000">
                <a:off x="1331654" y="4082167"/>
                <a:ext cx="349706" cy="379596"/>
              </a:xfrm>
              <a:custGeom>
                <a:avLst/>
                <a:gdLst>
                  <a:gd name="T0" fmla="*/ 48 w 49"/>
                  <a:gd name="T1" fmla="*/ 23 h 53"/>
                  <a:gd name="T2" fmla="*/ 21 w 49"/>
                  <a:gd name="T3" fmla="*/ 0 h 53"/>
                  <a:gd name="T4" fmla="*/ 0 w 49"/>
                  <a:gd name="T5" fmla="*/ 51 h 53"/>
                  <a:gd name="T6" fmla="*/ 37 w 49"/>
                  <a:gd name="T7" fmla="*/ 53 h 53"/>
                  <a:gd name="T8" fmla="*/ 49 w 49"/>
                  <a:gd name="T9" fmla="*/ 24 h 53"/>
                  <a:gd name="T10" fmla="*/ 48 w 49"/>
                  <a:gd name="T11" fmla="*/ 23 h 53"/>
                </a:gdLst>
                <a:ahLst/>
                <a:cxnLst>
                  <a:cxn ang="0">
                    <a:pos x="T0" y="T1"/>
                  </a:cxn>
                  <a:cxn ang="0">
                    <a:pos x="T2" y="T3"/>
                  </a:cxn>
                  <a:cxn ang="0">
                    <a:pos x="T4" y="T5"/>
                  </a:cxn>
                  <a:cxn ang="0">
                    <a:pos x="T6" y="T7"/>
                  </a:cxn>
                  <a:cxn ang="0">
                    <a:pos x="T8" y="T9"/>
                  </a:cxn>
                  <a:cxn ang="0">
                    <a:pos x="T10" y="T11"/>
                  </a:cxn>
                </a:cxnLst>
                <a:rect l="0" t="0" r="r" b="b"/>
                <a:pathLst>
                  <a:path w="49" h="53">
                    <a:moveTo>
                      <a:pt x="48" y="23"/>
                    </a:moveTo>
                    <a:cubicBezTo>
                      <a:pt x="21" y="0"/>
                      <a:pt x="21" y="0"/>
                      <a:pt x="21" y="0"/>
                    </a:cubicBezTo>
                    <a:cubicBezTo>
                      <a:pt x="8" y="14"/>
                      <a:pt x="1" y="32"/>
                      <a:pt x="0" y="51"/>
                    </a:cubicBezTo>
                    <a:cubicBezTo>
                      <a:pt x="37" y="53"/>
                      <a:pt x="37" y="53"/>
                      <a:pt x="37" y="53"/>
                    </a:cubicBezTo>
                    <a:cubicBezTo>
                      <a:pt x="38" y="42"/>
                      <a:pt x="42" y="32"/>
                      <a:pt x="49" y="24"/>
                    </a:cubicBezTo>
                    <a:cubicBezTo>
                      <a:pt x="48" y="23"/>
                      <a:pt x="48" y="23"/>
                      <a:pt x="48" y="23"/>
                    </a:cubicBez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grpSp>
        <p:sp>
          <p:nvSpPr>
            <p:cNvPr id="1385" name="Freeform 1384"/>
            <p:cNvSpPr>
              <a:spLocks/>
            </p:cNvSpPr>
            <p:nvPr userDrawn="1"/>
          </p:nvSpPr>
          <p:spPr bwMode="auto">
            <a:xfrm rot="18900000">
              <a:off x="2170096" y="3434382"/>
              <a:ext cx="593840" cy="477384"/>
            </a:xfrm>
            <a:custGeom>
              <a:avLst/>
              <a:gdLst>
                <a:gd name="connsiteX0" fmla="*/ 42335 w 473106"/>
                <a:gd name="connsiteY0" fmla="*/ 21859 h 380327"/>
                <a:gd name="connsiteX1" fmla="*/ 61057 w 473106"/>
                <a:gd name="connsiteY1" fmla="*/ 49049 h 380327"/>
                <a:gd name="connsiteX2" fmla="*/ 64322 w 473106"/>
                <a:gd name="connsiteY2" fmla="*/ 64322 h 380327"/>
                <a:gd name="connsiteX3" fmla="*/ 0 w 473106"/>
                <a:gd name="connsiteY3" fmla="*/ 0 h 380327"/>
                <a:gd name="connsiteX4" fmla="*/ 15056 w 473106"/>
                <a:gd name="connsiteY4" fmla="*/ 3198 h 380327"/>
                <a:gd name="connsiteX5" fmla="*/ 42335 w 473106"/>
                <a:gd name="connsiteY5" fmla="*/ 21859 h 380327"/>
                <a:gd name="connsiteX6" fmla="*/ 473106 w 473106"/>
                <a:gd name="connsiteY6" fmla="*/ 104320 h 380327"/>
                <a:gd name="connsiteX7" fmla="*/ 376111 w 473106"/>
                <a:gd name="connsiteY7" fmla="*/ 371609 h 380327"/>
                <a:gd name="connsiteX8" fmla="*/ 380327 w 473106"/>
                <a:gd name="connsiteY8" fmla="*/ 380327 h 380327"/>
                <a:gd name="connsiteX9" fmla="*/ 222557 w 473106"/>
                <a:gd name="connsiteY9" fmla="*/ 222557 h 380327"/>
                <a:gd name="connsiteX10" fmla="*/ 248449 w 473106"/>
                <a:gd name="connsiteY10" fmla="*/ 160479 h 380327"/>
                <a:gd name="connsiteX11" fmla="*/ 262000 w 473106"/>
                <a:gd name="connsiteY11" fmla="*/ 92946 h 380327"/>
                <a:gd name="connsiteX12" fmla="*/ 473106 w 473106"/>
                <a:gd name="connsiteY12" fmla="*/ 104320 h 3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106" h="380327">
                  <a:moveTo>
                    <a:pt x="42335" y="21859"/>
                  </a:moveTo>
                  <a:cubicBezTo>
                    <a:pt x="50181" y="29678"/>
                    <a:pt x="56599" y="38919"/>
                    <a:pt x="61057" y="49049"/>
                  </a:cubicBezTo>
                  <a:lnTo>
                    <a:pt x="64322" y="64322"/>
                  </a:lnTo>
                  <a:lnTo>
                    <a:pt x="0" y="0"/>
                  </a:lnTo>
                  <a:lnTo>
                    <a:pt x="15056" y="3198"/>
                  </a:lnTo>
                  <a:cubicBezTo>
                    <a:pt x="25218" y="7641"/>
                    <a:pt x="34490" y="14039"/>
                    <a:pt x="42335" y="21859"/>
                  </a:cubicBezTo>
                  <a:close/>
                  <a:moveTo>
                    <a:pt x="473106" y="104320"/>
                  </a:moveTo>
                  <a:cubicBezTo>
                    <a:pt x="467401" y="200999"/>
                    <a:pt x="433167" y="297678"/>
                    <a:pt x="376111" y="371609"/>
                  </a:cubicBezTo>
                  <a:lnTo>
                    <a:pt x="380327" y="380327"/>
                  </a:lnTo>
                  <a:lnTo>
                    <a:pt x="222557" y="222557"/>
                  </a:lnTo>
                  <a:lnTo>
                    <a:pt x="248449" y="160479"/>
                  </a:lnTo>
                  <a:cubicBezTo>
                    <a:pt x="254868" y="138442"/>
                    <a:pt x="259147" y="115694"/>
                    <a:pt x="262000" y="92946"/>
                  </a:cubicBezTo>
                  <a:cubicBezTo>
                    <a:pt x="262000" y="92946"/>
                    <a:pt x="262000" y="92946"/>
                    <a:pt x="473106" y="104320"/>
                  </a:cubicBezTo>
                  <a:close/>
                </a:path>
              </a:pathLst>
            </a:custGeom>
            <a:solidFill>
              <a:srgbClr val="BA141A"/>
            </a:solidFill>
            <a:ln>
              <a:noFill/>
            </a:ln>
            <a:extLst/>
          </p:spPr>
          <p:txBody>
            <a:bodyPr vert="horz" wrap="square" lIns="91427" tIns="45713" rIns="91427" bIns="45713" numCol="1" anchor="t" anchorCtr="0" compatLnSpc="1">
              <a:prstTxWarp prst="textNoShape">
                <a:avLst/>
              </a:prstTxWarp>
              <a:noAutofit/>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86" name="Freeform 1385"/>
            <p:cNvSpPr>
              <a:spLocks/>
            </p:cNvSpPr>
            <p:nvPr userDrawn="1"/>
          </p:nvSpPr>
          <p:spPr bwMode="auto">
            <a:xfrm rot="19005034">
              <a:off x="2115065" y="3501231"/>
              <a:ext cx="616889" cy="599616"/>
            </a:xfrm>
            <a:custGeom>
              <a:avLst/>
              <a:gdLst>
                <a:gd name="connsiteX0" fmla="*/ 145492 w 491469"/>
                <a:gd name="connsiteY0" fmla="*/ 25592 h 477708"/>
                <a:gd name="connsiteX1" fmla="*/ 171167 w 491469"/>
                <a:gd name="connsiteY1" fmla="*/ 85305 h 477708"/>
                <a:gd name="connsiteX2" fmla="*/ 325218 w 491469"/>
                <a:gd name="connsiteY2" fmla="*/ 227480 h 477708"/>
                <a:gd name="connsiteX3" fmla="*/ 325539 w 491469"/>
                <a:gd name="connsiteY3" fmla="*/ 226709 h 477708"/>
                <a:gd name="connsiteX4" fmla="*/ 484040 w 491469"/>
                <a:gd name="connsiteY4" fmla="*/ 385210 h 477708"/>
                <a:gd name="connsiteX5" fmla="*/ 488807 w 491469"/>
                <a:gd name="connsiteY5" fmla="*/ 395069 h 477708"/>
                <a:gd name="connsiteX6" fmla="*/ 473563 w 491469"/>
                <a:gd name="connsiteY6" fmla="*/ 460647 h 477708"/>
                <a:gd name="connsiteX7" fmla="*/ 387979 w 491469"/>
                <a:gd name="connsiteY7" fmla="*/ 460647 h 477708"/>
                <a:gd name="connsiteX8" fmla="*/ 85584 w 491469"/>
                <a:gd name="connsiteY8" fmla="*/ 170610 h 477708"/>
                <a:gd name="connsiteX9" fmla="*/ 0 w 491469"/>
                <a:gd name="connsiteY9" fmla="*/ 85305 h 477708"/>
                <a:gd name="connsiteX10" fmla="*/ 85584 w 491469"/>
                <a:gd name="connsiteY10" fmla="*/ 0 h 477708"/>
                <a:gd name="connsiteX11" fmla="*/ 145492 w 491469"/>
                <a:gd name="connsiteY11" fmla="*/ 25592 h 477708"/>
                <a:gd name="connsiteX0" fmla="*/ 145492 w 491469"/>
                <a:gd name="connsiteY0" fmla="*/ 25592 h 477708"/>
                <a:gd name="connsiteX1" fmla="*/ 171167 w 491469"/>
                <a:gd name="connsiteY1" fmla="*/ 85305 h 477708"/>
                <a:gd name="connsiteX2" fmla="*/ 325218 w 491469"/>
                <a:gd name="connsiteY2" fmla="*/ 227480 h 477708"/>
                <a:gd name="connsiteX3" fmla="*/ 484040 w 491469"/>
                <a:gd name="connsiteY3" fmla="*/ 385210 h 477708"/>
                <a:gd name="connsiteX4" fmla="*/ 488807 w 491469"/>
                <a:gd name="connsiteY4" fmla="*/ 395069 h 477708"/>
                <a:gd name="connsiteX5" fmla="*/ 473563 w 491469"/>
                <a:gd name="connsiteY5" fmla="*/ 460647 h 477708"/>
                <a:gd name="connsiteX6" fmla="*/ 387979 w 491469"/>
                <a:gd name="connsiteY6" fmla="*/ 460647 h 477708"/>
                <a:gd name="connsiteX7" fmla="*/ 85584 w 491469"/>
                <a:gd name="connsiteY7" fmla="*/ 170610 h 477708"/>
                <a:gd name="connsiteX8" fmla="*/ 0 w 491469"/>
                <a:gd name="connsiteY8" fmla="*/ 85305 h 477708"/>
                <a:gd name="connsiteX9" fmla="*/ 85584 w 491469"/>
                <a:gd name="connsiteY9" fmla="*/ 0 h 477708"/>
                <a:gd name="connsiteX10" fmla="*/ 145492 w 491469"/>
                <a:gd name="connsiteY10" fmla="*/ 25592 h 477708"/>
                <a:gd name="connsiteX0" fmla="*/ 145492 w 491469"/>
                <a:gd name="connsiteY0" fmla="*/ 25592 h 477708"/>
                <a:gd name="connsiteX1" fmla="*/ 171167 w 491469"/>
                <a:gd name="connsiteY1" fmla="*/ 85305 h 477708"/>
                <a:gd name="connsiteX2" fmla="*/ 484040 w 491469"/>
                <a:gd name="connsiteY2" fmla="*/ 385210 h 477708"/>
                <a:gd name="connsiteX3" fmla="*/ 488807 w 491469"/>
                <a:gd name="connsiteY3" fmla="*/ 395069 h 477708"/>
                <a:gd name="connsiteX4" fmla="*/ 473563 w 491469"/>
                <a:gd name="connsiteY4" fmla="*/ 460647 h 477708"/>
                <a:gd name="connsiteX5" fmla="*/ 387979 w 491469"/>
                <a:gd name="connsiteY5" fmla="*/ 460647 h 477708"/>
                <a:gd name="connsiteX6" fmla="*/ 85584 w 491469"/>
                <a:gd name="connsiteY6" fmla="*/ 170610 h 477708"/>
                <a:gd name="connsiteX7" fmla="*/ 0 w 491469"/>
                <a:gd name="connsiteY7" fmla="*/ 85305 h 477708"/>
                <a:gd name="connsiteX8" fmla="*/ 85584 w 491469"/>
                <a:gd name="connsiteY8" fmla="*/ 0 h 477708"/>
                <a:gd name="connsiteX9" fmla="*/ 145492 w 491469"/>
                <a:gd name="connsiteY9" fmla="*/ 25592 h 477708"/>
                <a:gd name="connsiteX0" fmla="*/ 145492 w 491469"/>
                <a:gd name="connsiteY0" fmla="*/ 25592 h 477708"/>
                <a:gd name="connsiteX1" fmla="*/ 171167 w 491469"/>
                <a:gd name="connsiteY1" fmla="*/ 85305 h 477708"/>
                <a:gd name="connsiteX2" fmla="*/ 488807 w 491469"/>
                <a:gd name="connsiteY2" fmla="*/ 395069 h 477708"/>
                <a:gd name="connsiteX3" fmla="*/ 473563 w 491469"/>
                <a:gd name="connsiteY3" fmla="*/ 460647 h 477708"/>
                <a:gd name="connsiteX4" fmla="*/ 387979 w 491469"/>
                <a:gd name="connsiteY4" fmla="*/ 460647 h 477708"/>
                <a:gd name="connsiteX5" fmla="*/ 85584 w 491469"/>
                <a:gd name="connsiteY5" fmla="*/ 170610 h 477708"/>
                <a:gd name="connsiteX6" fmla="*/ 0 w 491469"/>
                <a:gd name="connsiteY6" fmla="*/ 85305 h 477708"/>
                <a:gd name="connsiteX7" fmla="*/ 85584 w 491469"/>
                <a:gd name="connsiteY7" fmla="*/ 0 h 477708"/>
                <a:gd name="connsiteX8" fmla="*/ 145492 w 491469"/>
                <a:gd name="connsiteY8" fmla="*/ 25592 h 47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469" h="477708">
                  <a:moveTo>
                    <a:pt x="145492" y="25592"/>
                  </a:moveTo>
                  <a:cubicBezTo>
                    <a:pt x="161183" y="41231"/>
                    <a:pt x="171167" y="62557"/>
                    <a:pt x="171167" y="85305"/>
                  </a:cubicBezTo>
                  <a:lnTo>
                    <a:pt x="488807" y="395069"/>
                  </a:lnTo>
                  <a:cubicBezTo>
                    <a:pt x="494959" y="416928"/>
                    <a:pt x="490679" y="443586"/>
                    <a:pt x="473563" y="460647"/>
                  </a:cubicBezTo>
                  <a:cubicBezTo>
                    <a:pt x="450740" y="483395"/>
                    <a:pt x="410801" y="483395"/>
                    <a:pt x="387979" y="460647"/>
                  </a:cubicBezTo>
                  <a:lnTo>
                    <a:pt x="85584" y="170610"/>
                  </a:lnTo>
                  <a:cubicBezTo>
                    <a:pt x="39939" y="170610"/>
                    <a:pt x="0" y="136488"/>
                    <a:pt x="0" y="85305"/>
                  </a:cubicBezTo>
                  <a:cubicBezTo>
                    <a:pt x="0" y="39809"/>
                    <a:pt x="39939" y="0"/>
                    <a:pt x="85584" y="0"/>
                  </a:cubicBezTo>
                  <a:cubicBezTo>
                    <a:pt x="108406" y="0"/>
                    <a:pt x="129802" y="9952"/>
                    <a:pt x="145492" y="25592"/>
                  </a:cubicBezTo>
                  <a:close/>
                </a:path>
              </a:pathLst>
            </a:custGeom>
            <a:solidFill>
              <a:srgbClr val="BA141A">
                <a:lumMod val="50000"/>
              </a:srgbClr>
            </a:solidFill>
            <a:ln>
              <a:noFill/>
            </a:ln>
            <a:extLst/>
          </p:spPr>
          <p:txBody>
            <a:bodyPr vert="horz" wrap="square" lIns="91427" tIns="45713" rIns="91427" bIns="45713" numCol="1" anchor="t" anchorCtr="0" compatLnSpc="1">
              <a:prstTxWarp prst="textNoShape">
                <a:avLst/>
              </a:prstTxWarp>
              <a:noAutofit/>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grpSp>
    </p:spTree>
    <p:extLst>
      <p:ext uri="{BB962C8B-B14F-4D97-AF65-F5344CB8AC3E}">
        <p14:creationId xmlns:p14="http://schemas.microsoft.com/office/powerpoint/2010/main" val="41174923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8"/>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7415737" y="1324594"/>
            <a:ext cx="4508581" cy="4827325"/>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71911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177" y="6514984"/>
            <a:ext cx="12192313" cy="353924"/>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415737" y="1324594"/>
            <a:ext cx="4508581" cy="4827325"/>
          </a:xfrm>
        </p:spPr>
        <p:txBody>
          <a:bodyPr/>
          <a:lstStyle>
            <a:lvl1pPr marL="0" indent="0">
              <a:lnSpc>
                <a:spcPct val="100000"/>
              </a:lnSpc>
              <a:spcBef>
                <a:spcPts val="1961"/>
              </a:spcBef>
              <a:buFontTx/>
              <a:buNone/>
              <a:defRPr lang="en-US" sz="2353" kern="1200" dirty="0" smtClean="0">
                <a:solidFill>
                  <a:schemeClr val="accent4"/>
                </a:solidFill>
                <a:latin typeface="+mj-lt"/>
                <a:ea typeface="ＭＳ Ｐゴシック" charset="0"/>
                <a:cs typeface="ＭＳ Ｐゴシック" charset="0"/>
              </a:defRPr>
            </a:lvl1pPr>
            <a:lvl2pPr marL="336145" indent="0">
              <a:lnSpc>
                <a:spcPct val="100000"/>
              </a:lnSpc>
              <a:spcBef>
                <a:spcPts val="1961"/>
              </a:spcBef>
              <a:buFontTx/>
              <a:buNone/>
              <a:defRPr lang="en-US" sz="1921" b="0" kern="1200" dirty="0" smtClean="0">
                <a:solidFill>
                  <a:schemeClr val="tx1"/>
                </a:solidFill>
                <a:latin typeface="+mn-lt"/>
                <a:ea typeface="ＭＳ Ｐゴシック" charset="0"/>
                <a:cs typeface="Segoe UI Semibold" panose="020B0702040204020203" pitchFamily="34"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3948" y="121887"/>
            <a:ext cx="11420452" cy="1057931"/>
          </a:xfrm>
        </p:spPr>
        <p:txBody>
          <a:bodyPr lIns="146304" tIns="91440" rIns="146304" bIns="91440" anchor="ctr" anchorCtr="0"/>
          <a:lstStyle>
            <a:lvl1pPr marL="0" indent="0">
              <a:buNone/>
              <a:defRPr sz="3921">
                <a:solidFill>
                  <a:schemeClr val="tx1">
                    <a:lumMod val="90000"/>
                    <a:lumOff val="10000"/>
                  </a:schemeClr>
                </a:solidFill>
              </a:defRPr>
            </a:lvl1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8443719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983842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FF8C0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srcRect l="46418" t="28339" b="17442"/>
          <a:stretch/>
        </p:blipFill>
        <p:spPr>
          <a:xfrm>
            <a:off x="-68955" y="-22989"/>
            <a:ext cx="12969761" cy="6919543"/>
          </a:xfrm>
          <a:prstGeom prst="rect">
            <a:avLst/>
          </a:prstGeom>
        </p:spPr>
      </p:pic>
      <p:sp>
        <p:nvSpPr>
          <p:cNvPr id="1381" name="Title 1"/>
          <p:cNvSpPr txBox="1">
            <a:spLocks/>
          </p:cNvSpPr>
          <p:nvPr userDrawn="1"/>
        </p:nvSpPr>
        <p:spPr>
          <a:xfrm>
            <a:off x="303804" y="333918"/>
            <a:ext cx="5141369" cy="3406726"/>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3" dirty="0">
              <a:solidFill>
                <a:srgbClr val="0072C6"/>
              </a:solidFill>
            </a:endParaRPr>
          </a:p>
        </p:txBody>
      </p:sp>
      <p:grpSp>
        <p:nvGrpSpPr>
          <p:cNvPr id="25" name="Group 24"/>
          <p:cNvGrpSpPr/>
          <p:nvPr userDrawn="1"/>
        </p:nvGrpSpPr>
        <p:grpSpPr>
          <a:xfrm>
            <a:off x="1202933" y="2956053"/>
            <a:ext cx="1800939" cy="1801197"/>
            <a:chOff x="11092177" y="4747627"/>
            <a:chExt cx="540526" cy="540526"/>
          </a:xfrm>
        </p:grpSpPr>
        <p:sp>
          <p:nvSpPr>
            <p:cNvPr id="26" name="Freeform 186"/>
            <p:cNvSpPr>
              <a:spLocks/>
            </p:cNvSpPr>
            <p:nvPr userDrawn="1"/>
          </p:nvSpPr>
          <p:spPr bwMode="auto">
            <a:xfrm>
              <a:off x="11092177" y="4747627"/>
              <a:ext cx="540526" cy="540526"/>
            </a:xfrm>
            <a:prstGeom prst="ellipse">
              <a:avLst/>
            </a:prstGeom>
            <a:solidFill>
              <a:srgbClr val="FFB900">
                <a:alpha val="36000"/>
              </a:srgbClr>
            </a:solidFill>
            <a:ln>
              <a:noFill/>
            </a:ln>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27" name="Freeform 187"/>
            <p:cNvSpPr>
              <a:spLocks noEditPoints="1"/>
            </p:cNvSpPr>
            <p:nvPr/>
          </p:nvSpPr>
          <p:spPr bwMode="auto">
            <a:xfrm>
              <a:off x="11185499" y="4841873"/>
              <a:ext cx="352959" cy="352035"/>
            </a:xfrm>
            <a:prstGeom prst="ellipse">
              <a:avLst/>
            </a:prstGeom>
            <a:solidFill>
              <a:srgbClr val="FF8C00">
                <a:alpha val="79000"/>
              </a:srgbClr>
            </a:solidFill>
            <a:ln>
              <a:noFill/>
            </a:ln>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grpSp>
          <p:nvGrpSpPr>
            <p:cNvPr id="28" name="Group 27"/>
            <p:cNvGrpSpPr/>
            <p:nvPr/>
          </p:nvGrpSpPr>
          <p:grpSpPr>
            <a:xfrm>
              <a:off x="11258847" y="4915587"/>
              <a:ext cx="207178" cy="289829"/>
              <a:chOff x="-2260605" y="4106862"/>
              <a:chExt cx="298450" cy="417514"/>
            </a:xfrm>
          </p:grpSpPr>
          <p:sp>
            <p:nvSpPr>
              <p:cNvPr id="29" name="Freeform 188"/>
              <p:cNvSpPr>
                <a:spLocks/>
              </p:cNvSpPr>
              <p:nvPr/>
            </p:nvSpPr>
            <p:spPr bwMode="auto">
              <a:xfrm>
                <a:off x="-2260605" y="4106862"/>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30" name="Freeform 192"/>
              <p:cNvSpPr>
                <a:spLocks noEditPoints="1"/>
              </p:cNvSpPr>
              <p:nvPr/>
            </p:nvSpPr>
            <p:spPr bwMode="auto">
              <a:xfrm>
                <a:off x="-2260600" y="4254501"/>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31" name="Rectangle 194"/>
              <p:cNvSpPr>
                <a:spLocks noChangeArrowheads="1"/>
              </p:cNvSpPr>
              <p:nvPr/>
            </p:nvSpPr>
            <p:spPr bwMode="auto">
              <a:xfrm>
                <a:off x="-2168525" y="4452938"/>
                <a:ext cx="114300" cy="71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grpSp>
      </p:grpSp>
      <p:sp>
        <p:nvSpPr>
          <p:cNvPr id="12" name="Title 1"/>
          <p:cNvSpPr>
            <a:spLocks noGrp="1"/>
          </p:cNvSpPr>
          <p:nvPr>
            <p:ph type="title"/>
          </p:nvPr>
        </p:nvSpPr>
        <p:spPr>
          <a:xfrm>
            <a:off x="269240" y="289513"/>
            <a:ext cx="5258796" cy="2386171"/>
          </a:xfrm>
        </p:spPr>
        <p:txBody>
          <a:bodyPr/>
          <a:lstStyle>
            <a:lvl1pPr>
              <a:defRPr sz="5294">
                <a:solidFill>
                  <a:schemeClr val="accent4"/>
                </a:solidFill>
              </a:defRPr>
            </a:lvl1pPr>
          </a:lstStyle>
          <a:p>
            <a:r>
              <a:rPr lang="en-US" dirty="0"/>
              <a:t>Click to edit Master title style</a:t>
            </a:r>
          </a:p>
        </p:txBody>
      </p:sp>
    </p:spTree>
    <p:extLst>
      <p:ext uri="{BB962C8B-B14F-4D97-AF65-F5344CB8AC3E}">
        <p14:creationId xmlns:p14="http://schemas.microsoft.com/office/powerpoint/2010/main" val="2821074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sights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5"/>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3" name="TextBox 12"/>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37776109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sights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263948" y="1312654"/>
            <a:ext cx="6751518" cy="4826969"/>
          </a:xfrm>
          <a:solidFill>
            <a:schemeClr val="bg1">
              <a:lumMod val="95000"/>
            </a:schemeClr>
          </a:solidFill>
          <a:ln w="63500">
            <a:solidFill>
              <a:schemeClr val="accent5"/>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187453" y="1312652"/>
            <a:ext cx="4511647" cy="4826970"/>
          </a:xfrm>
        </p:spPr>
        <p:txBody>
          <a:bodyPr wrap="square">
            <a:normAutofit/>
          </a:bodyPr>
          <a:lstStyle>
            <a:lvl1pPr marL="0" indent="0">
              <a:lnSpc>
                <a:spcPct val="100000"/>
              </a:lnSpc>
              <a:spcBef>
                <a:spcPts val="1200"/>
              </a:spcBef>
              <a:spcAft>
                <a:spcPts val="1176"/>
              </a:spcAft>
              <a:buClr>
                <a:schemeClr val="tx1"/>
              </a:buClr>
              <a:buFont typeface="Wingdings" pitchFamily="2" charset="2"/>
              <a:buNone/>
              <a:defRPr sz="2353">
                <a:solidFill>
                  <a:schemeClr val="accent5"/>
                </a:solidFill>
              </a:defRPr>
            </a:lvl1pPr>
            <a:lvl2pPr marL="0" indent="0">
              <a:lnSpc>
                <a:spcPct val="100000"/>
              </a:lnSpc>
              <a:spcBef>
                <a:spcPts val="600"/>
              </a:spcBef>
              <a:spcAft>
                <a:spcPts val="1176"/>
              </a:spcAft>
              <a:buNone/>
              <a:defRPr sz="1921" b="0">
                <a:latin typeface="+mn-lt"/>
                <a:cs typeface="Segoe UI Semibold" panose="020B0702040204020203" pitchFamily="34" charset="0"/>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7"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8" name="Text Placeholder 4"/>
          <p:cNvSpPr>
            <a:spLocks noGrp="1"/>
          </p:cNvSpPr>
          <p:nvPr>
            <p:ph type="body" sz="quarter" idx="14"/>
          </p:nvPr>
        </p:nvSpPr>
        <p:spPr>
          <a:xfrm>
            <a:off x="263948" y="254721"/>
            <a:ext cx="11420452" cy="1057931"/>
          </a:xfrm>
        </p:spPr>
        <p:txBody>
          <a:bodyPr lIns="146304" tIns="91440" rIns="146304" bIns="91440" anchor="ctr" anchorCtr="0"/>
          <a:lstStyle>
            <a:lvl1pPr marL="0" indent="0">
              <a:buNone/>
              <a:defRPr sz="3921">
                <a:solidFill>
                  <a:schemeClr val="tx1">
                    <a:lumMod val="90000"/>
                    <a:lumOff val="10000"/>
                  </a:schemeClr>
                </a:solidFill>
              </a:defRPr>
            </a:lvl1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9491771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6"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1675808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Insights 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6" y="2084173"/>
            <a:ext cx="8058229" cy="1793104"/>
          </a:xfrm>
        </p:spPr>
        <p:txBody>
          <a:bodyPr/>
          <a:lstStyle>
            <a:lvl1pPr>
              <a:defRPr sz="5883" baseline="0"/>
            </a:lvl1pPr>
          </a:lstStyle>
          <a:p>
            <a:r>
              <a:rPr lang="en-US" dirty="0"/>
              <a:t>Click to edit Master title style</a:t>
            </a:r>
          </a:p>
        </p:txBody>
      </p:sp>
    </p:spTree>
    <p:extLst>
      <p:ext uri="{BB962C8B-B14F-4D97-AF65-F5344CB8AC3E}">
        <p14:creationId xmlns:p14="http://schemas.microsoft.com/office/powerpoint/2010/main" val="2672559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srcRect l="46638" t="28313" r="2844" b="17827"/>
          <a:stretch/>
        </p:blipFill>
        <p:spPr>
          <a:xfrm>
            <a:off x="-22986" y="-22989"/>
            <a:ext cx="12228155" cy="6873566"/>
          </a:xfrm>
          <a:prstGeom prst="rect">
            <a:avLst/>
          </a:prstGeom>
        </p:spPr>
      </p:pic>
      <p:sp>
        <p:nvSpPr>
          <p:cNvPr id="90" name="Title 1"/>
          <p:cNvSpPr txBox="1">
            <a:spLocks/>
          </p:cNvSpPr>
          <p:nvPr userDrawn="1"/>
        </p:nvSpPr>
        <p:spPr>
          <a:xfrm>
            <a:off x="303804" y="333918"/>
            <a:ext cx="5141369" cy="3406726"/>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3" dirty="0">
              <a:solidFill>
                <a:srgbClr val="0072C6"/>
              </a:solidFill>
            </a:endParaRPr>
          </a:p>
        </p:txBody>
      </p:sp>
      <p:grpSp>
        <p:nvGrpSpPr>
          <p:cNvPr id="3" name="Group 2"/>
          <p:cNvGrpSpPr/>
          <p:nvPr userDrawn="1"/>
        </p:nvGrpSpPr>
        <p:grpSpPr>
          <a:xfrm>
            <a:off x="629853" y="3077042"/>
            <a:ext cx="2510132" cy="1574947"/>
            <a:chOff x="517790" y="2775167"/>
            <a:chExt cx="2862475" cy="1795765"/>
          </a:xfrm>
        </p:grpSpPr>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sp>
        <p:nvSpPr>
          <p:cNvPr id="10" name="Content Placeholder 3"/>
          <p:cNvSpPr>
            <a:spLocks noGrp="1"/>
          </p:cNvSpPr>
          <p:nvPr>
            <p:ph sz="quarter" idx="10"/>
          </p:nvPr>
        </p:nvSpPr>
        <p:spPr>
          <a:xfrm>
            <a:off x="303804" y="285017"/>
            <a:ext cx="5258796" cy="2430576"/>
          </a:xfrm>
        </p:spPr>
        <p:txBody>
          <a:bodyPr lIns="146304" tIns="91440" rIns="146304" bIns="91440"/>
          <a:lstStyle>
            <a:lvl1pPr marL="0" indent="0" algn="l">
              <a:buNone/>
              <a:defRPr sz="5294">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7253872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627657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ud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3025">
            <a:solidFill>
              <a:srgbClr val="0072C6"/>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lnSpc>
                <a:spcPct val="100000"/>
              </a:lnSpc>
              <a:spcBef>
                <a:spcPts val="1200"/>
              </a:spcBef>
              <a:spcAft>
                <a:spcPts val="1176"/>
              </a:spcAft>
              <a:buClr>
                <a:schemeClr val="tx1"/>
              </a:buClr>
              <a:buFont typeface="Wingdings" pitchFamily="2" charset="2"/>
              <a:buNone/>
              <a:defRPr sz="2353">
                <a:solidFill>
                  <a:srgbClr val="0072C6"/>
                </a:solidFill>
              </a:defRPr>
            </a:lvl1pPr>
            <a:lvl2pPr marL="0" indent="0">
              <a:lnSpc>
                <a:spcPct val="100000"/>
              </a:lnSpc>
              <a:spcBef>
                <a:spcPts val="0"/>
              </a:spcBef>
              <a:spcAft>
                <a:spcPts val="1176"/>
              </a:spcAft>
              <a:buNone/>
              <a:defRPr sz="1921">
                <a:latin typeface="+mj-lt"/>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7"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6" name="Text Placeholder 4"/>
          <p:cNvSpPr>
            <a:spLocks noGrp="1"/>
          </p:cNvSpPr>
          <p:nvPr>
            <p:ph type="body" sz="quarter" idx="14"/>
          </p:nvPr>
        </p:nvSpPr>
        <p:spPr>
          <a:xfrm>
            <a:off x="263948" y="254721"/>
            <a:ext cx="11420452" cy="1057931"/>
          </a:xfrm>
        </p:spPr>
        <p:txBody>
          <a:bodyPr lIns="146304" tIns="91440" rIns="146304" bIns="91440" anchor="ctr" anchorCtr="0"/>
          <a:lstStyle>
            <a:lvl1pPr marL="0" indent="0">
              <a:buNone/>
              <a:defRPr sz="3921">
                <a:solidFill>
                  <a:schemeClr val="tx1">
                    <a:lumMod val="90000"/>
                    <a:lumOff val="10000"/>
                  </a:schemeClr>
                </a:solidFill>
              </a:defRPr>
            </a:lvl1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6255816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ud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6886"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519981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7" y="6514984"/>
            <a:ext cx="12192313" cy="353924"/>
            <a:chOff x="-1200" y="6644680"/>
            <a:chExt cx="12436794" cy="360970"/>
          </a:xfrm>
        </p:grpSpPr>
        <p:sp>
          <p:nvSpPr>
            <p:cNvPr id="5" name="TextBox 4"/>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236984717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guide id="3" orient="horz" pos="523">
          <p15:clr>
            <a:srgbClr val="FBAE40"/>
          </p15:clr>
        </p15:guide>
        <p15:guide id="4" pos="29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7"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25493889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userDrawn="1"/>
        </p:nvGrpSpPr>
        <p:grpSpPr>
          <a:xfrm>
            <a:off x="-1177" y="6514984"/>
            <a:ext cx="12192313" cy="353924"/>
            <a:chOff x="-1200" y="6644680"/>
            <a:chExt cx="12436794" cy="360970"/>
          </a:xfrm>
        </p:grpSpPr>
        <p:sp>
          <p:nvSpPr>
            <p:cNvPr id="5" name="TextBox 4"/>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388424639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48212" y="6437742"/>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a:defRPr/>
            </a:pPr>
            <a:r>
              <a:t>Microsoft Confidential</a:t>
            </a: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8295115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8528591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5"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2671488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grpSp>
        <p:nvGrpSpPr>
          <p:cNvPr id="4" name="Group 2439"/>
          <p:cNvGrpSpPr/>
          <p:nvPr userDrawn="1"/>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grpSp>
      <p:grpSp>
        <p:nvGrpSpPr>
          <p:cNvPr id="1279" name="Group 2440"/>
          <p:cNvGrpSpPr/>
          <p:nvPr userDrawn="1"/>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000000"/>
                  </a:solidFill>
                </a:endParaRPr>
              </a:p>
            </p:txBody>
          </p:sp>
        </p:grpSp>
      </p:grpSp>
      <p:sp>
        <p:nvSpPr>
          <p:cNvPr id="2554" name="Rectangle 2553"/>
          <p:cNvSpPr/>
          <p:nvPr userDrawn="1"/>
        </p:nvSpPr>
        <p:spPr bwMode="auto">
          <a:xfrm>
            <a:off x="2665047"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2" name="Footer Placeholder 1"/>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6545494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921">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263021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6210"/>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46210"/>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30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546210"/>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46210"/>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39040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0749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latin typeface="Calibri" pitchFamily="34" charset="0"/>
              </a:rPr>
              <a:pPr/>
              <a:t>‹#›</a:t>
            </a:fld>
            <a:endParaRPr lang="en-US" altLang="en-US" sz="1400">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40991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780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24105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latin typeface="Calibri" pitchFamily="34" charset="0"/>
              </a:rPr>
              <a:pPr/>
              <a:t>‹#›</a:t>
            </a:fld>
            <a:endParaRPr lang="en-US" altLang="en-US" sz="1400">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087038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4" tIns="38076" rIns="76144" bIns="38076" numCol="1" rtlCol="0" anchor="ctr" anchorCtr="0" compatLnSpc="1">
            <a:prstTxWarp prst="textNoShape">
              <a:avLst/>
            </a:prstTxWarp>
          </a:bodyPr>
          <a:lstStyle/>
          <a:p>
            <a:pPr algn="ctr" defTabSz="761164" fontAlgn="base">
              <a:spcBef>
                <a:spcPct val="0"/>
              </a:spcBef>
              <a:spcAft>
                <a:spcPct val="0"/>
              </a:spcAft>
            </a:pPr>
            <a:endParaRPr lang="en-US" sz="17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228655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6200">
            <a:solidFill>
              <a:srgbClr val="0072C6"/>
            </a:solidFill>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2"/>
            <a:ext cx="11655840" cy="899665"/>
          </a:xfrm>
        </p:spPr>
        <p:txBody>
          <a:bodyPr/>
          <a:lstStyle/>
          <a:p>
            <a:r>
              <a:rPr lang="en-US" dirty="0"/>
              <a:t>Click to edit Master title style</a:t>
            </a:r>
          </a:p>
        </p:txBody>
      </p:sp>
    </p:spTree>
    <p:extLst>
      <p:ext uri="{BB962C8B-B14F-4D97-AF65-F5344CB8AC3E}">
        <p14:creationId xmlns:p14="http://schemas.microsoft.com/office/powerpoint/2010/main" val="19122879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15016241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56249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506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6597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1"/>
            <a:ext cx="11151918"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65942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99792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0"/>
            <a:ext cx="11151917"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3"/>
            <a:ext cx="11151917" cy="961637"/>
          </a:xfrm>
        </p:spPr>
        <p:txBody>
          <a:bodyPr/>
          <a:lstStyle>
            <a:lvl1pPr marL="0" indent="0">
              <a:spcBef>
                <a:spcPts val="0"/>
              </a:spcBef>
              <a:spcAft>
                <a:spcPts val="673"/>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07726538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Perf">
    <p:spTree>
      <p:nvGrpSpPr>
        <p:cNvPr id="1" name=""/>
        <p:cNvGrpSpPr/>
        <p:nvPr/>
      </p:nvGrpSpPr>
      <p:grpSpPr>
        <a:xfrm>
          <a:off x="0" y="0"/>
          <a:ext cx="0" cy="0"/>
          <a:chOff x="0" y="0"/>
          <a:chExt cx="0" cy="0"/>
        </a:xfrm>
      </p:grpSpPr>
      <p:sp>
        <p:nvSpPr>
          <p:cNvPr id="10" name="Rectangle 9"/>
          <p:cNvSpPr/>
          <p:nvPr userDrawn="1"/>
        </p:nvSpPr>
        <p:spPr bwMode="auto">
          <a:xfrm>
            <a:off x="4332972" y="6327225"/>
            <a:ext cx="7858166" cy="537778"/>
          </a:xfrm>
          <a:prstGeom prst="rect">
            <a:avLst/>
          </a:prstGeom>
          <a:solidFill>
            <a:srgbClr val="611C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11" name="Rectangle 10"/>
          <p:cNvSpPr/>
          <p:nvPr userDrawn="1"/>
        </p:nvSpPr>
        <p:spPr bwMode="auto">
          <a:xfrm>
            <a:off x="868" y="6327225"/>
            <a:ext cx="4332105" cy="5377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761035">
              <a:lnSpc>
                <a:spcPct val="90000"/>
              </a:lnSpc>
              <a:defRPr/>
            </a:pPr>
            <a:endParaRPr lang="en-US" sz="1765"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12" name="Rectangle 11"/>
          <p:cNvSpPr/>
          <p:nvPr userDrawn="1"/>
        </p:nvSpPr>
        <p:spPr bwMode="auto">
          <a:xfrm>
            <a:off x="473825" y="1893347"/>
            <a:ext cx="7027206" cy="42559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913245"/>
            <a:endParaRPr lang="en-US" sz="1765" dirty="0">
              <a:ln>
                <a:solidFill>
                  <a:srgbClr val="FFFFFF">
                    <a:alpha val="0"/>
                  </a:srgbClr>
                </a:solidFill>
              </a:ln>
              <a:solidFill>
                <a:srgbClr val="C00000"/>
              </a:solidFill>
              <a:latin typeface="Segoe UI Light"/>
              <a:ea typeface="Segoe UI" pitchFamily="34" charset="0"/>
              <a:cs typeface="Segoe UI" pitchFamily="34" charset="0"/>
            </a:endParaRPr>
          </a:p>
        </p:txBody>
      </p:sp>
      <p:sp>
        <p:nvSpPr>
          <p:cNvPr id="13" name="Title 2"/>
          <p:cNvSpPr>
            <a:spLocks noGrp="1"/>
          </p:cNvSpPr>
          <p:nvPr>
            <p:ph type="title"/>
          </p:nvPr>
        </p:nvSpPr>
        <p:spPr>
          <a:xfrm>
            <a:off x="269242" y="289514"/>
            <a:ext cx="11655078" cy="788175"/>
          </a:xfrm>
        </p:spPr>
        <p:txBody>
          <a:bodyPr/>
          <a:lstStyle>
            <a:lvl1pPr>
              <a:defRPr sz="5298"/>
            </a:lvl1pPr>
          </a:lstStyle>
          <a:p>
            <a:r>
              <a:rPr lang="en-US" dirty="0"/>
              <a:t>Click to edit Master title style</a:t>
            </a:r>
            <a:endParaRPr lang="en-IN" dirty="0"/>
          </a:p>
        </p:txBody>
      </p:sp>
      <p:sp>
        <p:nvSpPr>
          <p:cNvPr id="18" name="Text Placeholder 17"/>
          <p:cNvSpPr>
            <a:spLocks noGrp="1"/>
          </p:cNvSpPr>
          <p:nvPr>
            <p:ph type="body" sz="quarter" idx="10"/>
          </p:nvPr>
        </p:nvSpPr>
        <p:spPr>
          <a:xfrm>
            <a:off x="269875" y="1077915"/>
            <a:ext cx="11653838" cy="638116"/>
          </a:xfrm>
          <a:prstGeom prst="rect">
            <a:avLst/>
          </a:prstGeom>
        </p:spPr>
        <p:txBody>
          <a:bodyPr/>
          <a:lstStyle>
            <a:lvl1pPr marL="0" indent="0">
              <a:buNone/>
              <a:defRPr sz="3300">
                <a:solidFill>
                  <a:srgbClr val="C00000"/>
                </a:solidFill>
              </a:defRPr>
            </a:lvl1pPr>
          </a:lstStyle>
          <a:p>
            <a:pPr lvl="0"/>
            <a:r>
              <a:rPr lang="en-US" dirty="0"/>
              <a:t>Click to edit Master text styles</a:t>
            </a:r>
          </a:p>
        </p:txBody>
      </p:sp>
    </p:spTree>
    <p:extLst>
      <p:ext uri="{BB962C8B-B14F-4D97-AF65-F5344CB8AC3E}">
        <p14:creationId xmlns:p14="http://schemas.microsoft.com/office/powerpoint/2010/main" val="3270910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57423"/>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57423"/>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5610667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5/19/2016</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pl-PL" smtClean="0">
                <a:solidFill>
                  <a:srgbClr val="FFFFFF"/>
                </a:solidFill>
              </a:rPr>
              <a:pPr defTabSz="914225"/>
              <a:t>‹#›</a:t>
            </a:fld>
            <a:endParaRPr lang="pl-PL" dirty="0">
              <a:solidFill>
                <a:srgbClr val="FFFFFF"/>
              </a:solidFill>
            </a:endParaRPr>
          </a:p>
        </p:txBody>
      </p:sp>
    </p:spTree>
    <p:extLst>
      <p:ext uri="{BB962C8B-B14F-4D97-AF65-F5344CB8AC3E}">
        <p14:creationId xmlns:p14="http://schemas.microsoft.com/office/powerpoint/2010/main" val="36144096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03955"/>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03955"/>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9556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3403600" y="6400801"/>
            <a:ext cx="5384800" cy="381000"/>
          </a:xfrm>
        </p:spPr>
        <p:txBody>
          <a:bodyPr/>
          <a:lstStyle>
            <a:lvl1pPr>
              <a:defRPr sz="1400" b="1">
                <a:solidFill>
                  <a:schemeClr val="bg1"/>
                </a:solidFill>
              </a:defRPr>
            </a:lvl1pPr>
          </a:lstStyle>
          <a:p>
            <a:r>
              <a:rPr lang="pl-PL" dirty="0" err="1"/>
              <a:t>SQLDay</a:t>
            </a:r>
            <a:r>
              <a:rPr lang="pl-PL" dirty="0"/>
              <a:t> 2016</a:t>
            </a:r>
          </a:p>
        </p:txBody>
      </p:sp>
    </p:spTree>
    <p:extLst>
      <p:ext uri="{BB962C8B-B14F-4D97-AF65-F5344CB8AC3E}">
        <p14:creationId xmlns:p14="http://schemas.microsoft.com/office/powerpoint/2010/main" val="38277100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7" y="1350964"/>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a:t>Click to edit Master title style</a:t>
            </a:r>
          </a:p>
        </p:txBody>
      </p:sp>
    </p:spTree>
    <p:extLst>
      <p:ext uri="{BB962C8B-B14F-4D97-AF65-F5344CB8AC3E}">
        <p14:creationId xmlns:p14="http://schemas.microsoft.com/office/powerpoint/2010/main" val="28734424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1"/>
      </p:bgRef>
    </p:bg>
    <p:spTree>
      <p:nvGrpSpPr>
        <p:cNvPr id="1" name=""/>
        <p:cNvGrpSpPr/>
        <p:nvPr/>
      </p:nvGrpSpPr>
      <p:grpSpPr>
        <a:xfrm>
          <a:off x="0" y="0"/>
          <a:ext cx="0" cy="0"/>
          <a:chOff x="0" y="0"/>
          <a:chExt cx="0" cy="0"/>
        </a:xfrm>
      </p:grpSpPr>
      <p:sp>
        <p:nvSpPr>
          <p:cNvPr id="9" name="Footer Placeholder 4"/>
          <p:cNvSpPr txBox="1">
            <a:spLocks/>
          </p:cNvSpPr>
          <p:nvPr userDrawn="1"/>
        </p:nvSpPr>
        <p:spPr>
          <a:xfrm>
            <a:off x="3413760" y="6684264"/>
            <a:ext cx="5384800" cy="91440"/>
          </a:xfrm>
          <a:prstGeom prst="rect">
            <a:avLst/>
          </a:prstGeom>
        </p:spPr>
        <p:txBody>
          <a:bodyPr vert="horz" lIns="91440" tIns="45720" rIns="91440" bIns="45720" rtlCol="0" anchor="ctr"/>
          <a:lstStyle>
            <a:defPPr>
              <a:defRPr lang="en-US"/>
            </a:defPPr>
            <a:lvl1pPr marL="0" algn="ct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white"/>
                </a:solidFill>
                <a:latin typeface="Calibri"/>
              </a:rPr>
              <a:t>Microsoft Certified Master: SQL Server ® 2008</a:t>
            </a:r>
            <a:endParaRPr lang="en-US" dirty="0">
              <a:solidFill>
                <a:prstClr val="white"/>
              </a:solidFill>
              <a:latin typeface="Calibri"/>
            </a:endParaRPr>
          </a:p>
        </p:txBody>
      </p:sp>
      <p:grpSp>
        <p:nvGrpSpPr>
          <p:cNvPr id="10" name="Group 9"/>
          <p:cNvGrpSpPr/>
          <p:nvPr userDrawn="1"/>
        </p:nvGrpSpPr>
        <p:grpSpPr>
          <a:xfrm>
            <a:off x="-1" y="-3"/>
            <a:ext cx="12192000" cy="6866107"/>
            <a:chOff x="-1" y="-3"/>
            <a:chExt cx="9144000" cy="6866107"/>
          </a:xfrm>
        </p:grpSpPr>
        <p:sp>
          <p:nvSpPr>
            <p:cNvPr id="11" name="Rectangle 10"/>
            <p:cNvSpPr/>
            <p:nvPr/>
          </p:nvSpPr>
          <p:spPr>
            <a:xfrm>
              <a:off x="1" y="-3"/>
              <a:ext cx="9143998" cy="855924"/>
            </a:xfrm>
            <a:prstGeom prst="rect">
              <a:avLst/>
            </a:prstGeom>
            <a:gradFill flip="none" rotWithShape="1">
              <a:gsLst>
                <a:gs pos="0">
                  <a:srgbClr val="4F81BD">
                    <a:lumMod val="20000"/>
                    <a:lumOff val="80000"/>
                    <a:alpha val="41000"/>
                  </a:srgbClr>
                </a:gs>
                <a:gs pos="0">
                  <a:srgbClr val="1F497D">
                    <a:lumMod val="20000"/>
                    <a:lumOff val="80000"/>
                  </a:srgbClr>
                </a:gs>
                <a:gs pos="100000">
                  <a:srgbClr val="4F81BD">
                    <a:tint val="23500"/>
                    <a:satMod val="160000"/>
                    <a:alpha val="16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flip="none" rotWithShape="1">
                  <a:gsLst>
                    <a:gs pos="0">
                      <a:srgbClr val="4F81BD">
                        <a:lumMod val="20000"/>
                        <a:lumOff val="80000"/>
                        <a:alpha val="41000"/>
                      </a:srgbClr>
                    </a:gs>
                    <a:gs pos="0">
                      <a:srgbClr val="4F81BD">
                        <a:tint val="44500"/>
                        <a:satMod val="160000"/>
                      </a:srgbClr>
                    </a:gs>
                    <a:gs pos="100000">
                      <a:srgbClr val="4F81BD">
                        <a:tint val="23500"/>
                        <a:satMod val="160000"/>
                        <a:alpha val="16000"/>
                      </a:srgbClr>
                    </a:gs>
                  </a:gsLst>
                  <a:lin ang="5400000" scaled="1"/>
                  <a:tileRect/>
                </a:gradFill>
                <a:effectLst/>
                <a:uLnTx/>
                <a:uFillTx/>
                <a:latin typeface="Calibri"/>
                <a:ea typeface="+mn-ea"/>
                <a:cs typeface="+mn-cs"/>
              </a:endParaRPr>
            </a:p>
          </p:txBody>
        </p:sp>
        <p:pic>
          <p:nvPicPr>
            <p:cNvPr id="12"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userDrawn="1"/>
          </p:nvSpPr>
          <p:spPr>
            <a:xfrm>
              <a:off x="-1" y="6400800"/>
              <a:ext cx="9144000" cy="465304"/>
            </a:xfrm>
            <a:prstGeom prst="rect">
              <a:avLst/>
            </a:prstGeom>
            <a:gradFill flip="none" rotWithShape="1">
              <a:gsLst>
                <a:gs pos="56000">
                  <a:sysClr val="windowText" lastClr="000000">
                    <a:alpha val="93000"/>
                  </a:sysClr>
                </a:gs>
                <a:gs pos="100000">
                  <a:srgbClr val="4F81BD">
                    <a:tint val="44500"/>
                    <a:satMod val="160000"/>
                  </a:srgbClr>
                </a:gs>
                <a:gs pos="100000">
                  <a:srgbClr val="4F81BD">
                    <a:tint val="23500"/>
                    <a:satMod val="160000"/>
                    <a:alpha val="16000"/>
                  </a:srgbClr>
                </a:gs>
              </a:gsLst>
              <a:lin ang="189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4" name="Obraz 21"/>
          <p:cNvPicPr/>
          <p:nvPr userDrawn="1"/>
        </p:nvPicPr>
        <p:blipFill>
          <a:blip r:embed="rId3" cstate="print">
            <a:extLst>
              <a:ext uri="{28A0092B-C50C-407E-A947-70E740481C1C}">
                <a14:useLocalDpi xmlns:a14="http://schemas.microsoft.com/office/drawing/2010/main" val="0"/>
              </a:ext>
            </a:extLst>
          </a:blip>
          <a:stretch>
            <a:fillRect/>
          </a:stretch>
        </p:blipFill>
        <p:spPr>
          <a:xfrm>
            <a:off x="102798" y="6448426"/>
            <a:ext cx="410400" cy="409575"/>
          </a:xfrm>
          <a:prstGeom prst="rect">
            <a:avLst/>
          </a:prstGeom>
        </p:spPr>
      </p:pic>
      <p:pic>
        <p:nvPicPr>
          <p:cNvPr id="15" name="Picture 2" descr="F:\!My Stuff!\PLSSUG\SQLDay Lite 2013\logo_SQLDay_Generic_Transparen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551223"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96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29699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03955"/>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03955"/>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243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4452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623122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963761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13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8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74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a:xfrm>
            <a:off x="3048002" y="6477874"/>
            <a:ext cx="8381998" cy="380127"/>
          </a:xfrm>
          <a:prstGeom prst="rect">
            <a:avLst/>
          </a:prstGeom>
        </p:spPr>
        <p:txBody>
          <a:bodyPr/>
          <a:lstStyle/>
          <a:p>
            <a:pPr defTabSz="1087362"/>
            <a:endParaRPr lang="en-US" sz="1799"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1087362"/>
            <a:fld id="{6A4C1A4A-E5E6-4CC1-B72C-A20A4EB3E2D2}" type="slidenum">
              <a:rPr lang="en-US" sz="1799" smtClean="0">
                <a:solidFill>
                  <a:srgbClr val="505050"/>
                </a:solidFill>
              </a:rPr>
              <a:pPr defTabSz="1087362"/>
              <a:t>‹#›</a:t>
            </a:fld>
            <a:endParaRPr lang="en-US" sz="1799" dirty="0">
              <a:solidFill>
                <a:srgbClr val="505050"/>
              </a:solidFill>
            </a:endParaRPr>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482" indent="0">
              <a:buNone/>
              <a:defRPr/>
            </a:lvl2pPr>
            <a:lvl3pPr marL="588073" indent="0">
              <a:buNone/>
              <a:defRPr/>
            </a:lvl3pPr>
            <a:lvl4pPr marL="869555" indent="0">
              <a:buNone/>
              <a:defRPr/>
            </a:lvl4pPr>
            <a:lvl5pPr marL="1104782" indent="0">
              <a:buNone/>
              <a:defRPr/>
            </a:lvl5pPr>
          </a:lstStyle>
          <a:p>
            <a:pPr lvl="0"/>
            <a:r>
              <a:rPr lang="en-US" dirty="0"/>
              <a:t>Click to add subtitle</a:t>
            </a:r>
          </a:p>
        </p:txBody>
      </p:sp>
    </p:spTree>
    <p:extLst>
      <p:ext uri="{BB962C8B-B14F-4D97-AF65-F5344CB8AC3E}">
        <p14:creationId xmlns:p14="http://schemas.microsoft.com/office/powerpoint/2010/main" val="367926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image" Target="../media/image3.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1.pn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8.xml"/><Relationship Id="rId7" Type="http://schemas.openxmlformats.org/officeDocument/2006/relationships/image" Target="../media/image3.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413760" y="6684264"/>
            <a:ext cx="5384800" cy="91440"/>
          </a:xfrm>
          <a:prstGeom prst="rect">
            <a:avLst/>
          </a:prstGeom>
        </p:spPr>
        <p:txBody>
          <a:bodyPr vert="horz" lIns="91440" tIns="45720" rIns="91440" bIns="45720" rtlCol="0" anchor="ctr"/>
          <a:lstStyle>
            <a:lvl1pPr algn="ctr">
              <a:defRPr sz="900" b="1">
                <a:solidFill>
                  <a:schemeClr val="bg1"/>
                </a:solidFill>
              </a:defRPr>
            </a:lvl1pPr>
          </a:lstStyle>
          <a:p>
            <a:r>
              <a:rPr lang="en-US" dirty="0"/>
              <a:t>Microsoft Certified Master: SQL Server ® 2008</a:t>
            </a:r>
          </a:p>
        </p:txBody>
      </p:sp>
      <p:grpSp>
        <p:nvGrpSpPr>
          <p:cNvPr id="8" name="Group 7"/>
          <p:cNvGrpSpPr/>
          <p:nvPr userDrawn="1"/>
        </p:nvGrpSpPr>
        <p:grpSpPr>
          <a:xfrm>
            <a:off x="-1" y="-3"/>
            <a:ext cx="12192000" cy="6866107"/>
            <a:chOff x="-1" y="-3"/>
            <a:chExt cx="9144000" cy="6866107"/>
          </a:xfrm>
        </p:grpSpPr>
        <p:sp>
          <p:nvSpPr>
            <p:cNvPr id="9" name="Rectangle 8"/>
            <p:cNvSpPr/>
            <p:nvPr/>
          </p:nvSpPr>
          <p:spPr>
            <a:xfrm>
              <a:off x="1" y="-3"/>
              <a:ext cx="9143998" cy="855924"/>
            </a:xfrm>
            <a:prstGeom prst="rect">
              <a:avLst/>
            </a:prstGeom>
            <a:gradFill flip="none" rotWithShape="1">
              <a:gsLst>
                <a:gs pos="0">
                  <a:schemeClr val="accent1">
                    <a:lumMod val="20000"/>
                    <a:lumOff val="80000"/>
                    <a:alpha val="41000"/>
                  </a:schemeClr>
                </a:gs>
                <a:gs pos="0">
                  <a:schemeClr val="tx2">
                    <a:lumMod val="20000"/>
                    <a:lumOff val="80000"/>
                  </a:schemeClr>
                </a:gs>
                <a:gs pos="100000">
                  <a:schemeClr val="accent1">
                    <a:tint val="23500"/>
                    <a:satMod val="160000"/>
                    <a:alpha val="1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gradFill flip="none" rotWithShape="1">
                  <a:gsLst>
                    <a:gs pos="0">
                      <a:schemeClr val="accent1">
                        <a:lumMod val="20000"/>
                        <a:lumOff val="80000"/>
                        <a:alpha val="41000"/>
                      </a:schemeClr>
                    </a:gs>
                    <a:gs pos="0">
                      <a:schemeClr val="accent1">
                        <a:tint val="44500"/>
                        <a:satMod val="160000"/>
                      </a:schemeClr>
                    </a:gs>
                    <a:gs pos="100000">
                      <a:schemeClr val="accent1">
                        <a:tint val="23500"/>
                        <a:satMod val="160000"/>
                        <a:alpha val="16000"/>
                      </a:schemeClr>
                    </a:gs>
                  </a:gsLst>
                  <a:lin ang="5400000" scaled="1"/>
                  <a:tileRect/>
                </a:gradFill>
              </a:endParaRPr>
            </a:p>
          </p:txBody>
        </p:sp>
        <p:pic>
          <p:nvPicPr>
            <p:cNvPr id="10"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userDrawn="1"/>
          </p:nvSpPr>
          <p:spPr>
            <a:xfrm>
              <a:off x="-1" y="6400800"/>
              <a:ext cx="9144000" cy="465304"/>
            </a:xfrm>
            <a:prstGeom prst="rect">
              <a:avLst/>
            </a:prstGeom>
            <a:gradFill flip="none" rotWithShape="1">
              <a:gsLst>
                <a:gs pos="56000">
                  <a:schemeClr val="tx1">
                    <a:alpha val="93000"/>
                  </a:schemeClr>
                </a:gs>
                <a:gs pos="100000">
                  <a:schemeClr val="accent1">
                    <a:tint val="44500"/>
                    <a:satMod val="160000"/>
                  </a:schemeClr>
                </a:gs>
                <a:gs pos="100000">
                  <a:schemeClr val="accent1">
                    <a:tint val="23500"/>
                    <a:satMod val="160000"/>
                    <a:alpha val="1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pic>
        <p:nvPicPr>
          <p:cNvPr id="12" name="Obraz 21"/>
          <p:cNvPicPr/>
          <p:nvPr userDrawn="1"/>
        </p:nvPicPr>
        <p:blipFill>
          <a:blip r:embed="rId14" cstate="print">
            <a:extLst>
              <a:ext uri="{28A0092B-C50C-407E-A947-70E740481C1C}">
                <a14:useLocalDpi xmlns:a14="http://schemas.microsoft.com/office/drawing/2010/main" val="0"/>
              </a:ext>
            </a:extLst>
          </a:blip>
          <a:stretch>
            <a:fillRect/>
          </a:stretch>
        </p:blipFill>
        <p:spPr>
          <a:xfrm>
            <a:off x="102798" y="6448426"/>
            <a:ext cx="410400" cy="409575"/>
          </a:xfrm>
          <a:prstGeom prst="rect">
            <a:avLst/>
          </a:prstGeom>
        </p:spPr>
      </p:pic>
      <p:pic>
        <p:nvPicPr>
          <p:cNvPr id="2050" name="Picture 2" descr="F:\!My Stuff!\PLSSUG\SQLDay Lite 2013\logo_SQLDay_Generic_Transparent.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551223"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69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spcBef>
          <a:spcPct val="0"/>
        </a:spcBef>
        <a:buNone/>
        <a:defRPr sz="4400" b="1" kern="1200">
          <a:solidFill>
            <a:srgbClr val="1F497D"/>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Footer Placeholder 4"/>
          <p:cNvSpPr txBox="1">
            <a:spLocks/>
          </p:cNvSpPr>
          <p:nvPr userDrawn="1"/>
        </p:nvSpPr>
        <p:spPr>
          <a:xfrm>
            <a:off x="3413760" y="6684264"/>
            <a:ext cx="5384800" cy="91440"/>
          </a:xfrm>
          <a:prstGeom prst="rect">
            <a:avLst/>
          </a:prstGeom>
        </p:spPr>
        <p:txBody>
          <a:bodyPr vert="horz" lIns="91440" tIns="45720" rIns="91440" bIns="45720" rtlCol="0" anchor="ctr"/>
          <a:lstStyle>
            <a:defPPr>
              <a:defRPr lang="en-US"/>
            </a:defPPr>
            <a:lvl1pPr marL="0" algn="ct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white"/>
                </a:solidFill>
                <a:latin typeface="Calibri"/>
              </a:rPr>
              <a:t>Microsoft Certified Master: SQL Server ® 2008</a:t>
            </a:r>
            <a:endParaRPr lang="en-US" dirty="0">
              <a:solidFill>
                <a:prstClr val="white"/>
              </a:solidFill>
              <a:latin typeface="Calibri"/>
            </a:endParaRPr>
          </a:p>
        </p:txBody>
      </p:sp>
      <p:grpSp>
        <p:nvGrpSpPr>
          <p:cNvPr id="20" name="Group 19"/>
          <p:cNvGrpSpPr/>
          <p:nvPr userDrawn="1"/>
        </p:nvGrpSpPr>
        <p:grpSpPr>
          <a:xfrm>
            <a:off x="-1" y="-3"/>
            <a:ext cx="12192000" cy="6866107"/>
            <a:chOff x="-1" y="-3"/>
            <a:chExt cx="9144000" cy="6866107"/>
          </a:xfrm>
        </p:grpSpPr>
        <p:sp>
          <p:nvSpPr>
            <p:cNvPr id="21" name="Rectangle 20"/>
            <p:cNvSpPr/>
            <p:nvPr/>
          </p:nvSpPr>
          <p:spPr>
            <a:xfrm>
              <a:off x="1" y="-3"/>
              <a:ext cx="9143998" cy="855924"/>
            </a:xfrm>
            <a:prstGeom prst="rect">
              <a:avLst/>
            </a:prstGeom>
            <a:gradFill flip="none" rotWithShape="1">
              <a:gsLst>
                <a:gs pos="0">
                  <a:srgbClr val="4F81BD">
                    <a:lumMod val="20000"/>
                    <a:lumOff val="80000"/>
                    <a:alpha val="41000"/>
                  </a:srgbClr>
                </a:gs>
                <a:gs pos="0">
                  <a:srgbClr val="1F497D">
                    <a:lumMod val="20000"/>
                    <a:lumOff val="80000"/>
                  </a:srgbClr>
                </a:gs>
                <a:gs pos="100000">
                  <a:srgbClr val="4F81BD">
                    <a:tint val="23500"/>
                    <a:satMod val="160000"/>
                    <a:alpha val="16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flip="none" rotWithShape="1">
                  <a:gsLst>
                    <a:gs pos="0">
                      <a:srgbClr val="4F81BD">
                        <a:lumMod val="20000"/>
                        <a:lumOff val="80000"/>
                        <a:alpha val="41000"/>
                      </a:srgbClr>
                    </a:gs>
                    <a:gs pos="0">
                      <a:srgbClr val="4F81BD">
                        <a:tint val="44500"/>
                        <a:satMod val="160000"/>
                      </a:srgbClr>
                    </a:gs>
                    <a:gs pos="100000">
                      <a:srgbClr val="4F81BD">
                        <a:tint val="23500"/>
                        <a:satMod val="160000"/>
                        <a:alpha val="16000"/>
                      </a:srgbClr>
                    </a:gs>
                  </a:gsLst>
                  <a:lin ang="5400000" scaled="1"/>
                  <a:tileRect/>
                </a:gradFill>
                <a:effectLst/>
                <a:uLnTx/>
                <a:uFillTx/>
                <a:latin typeface="Calibri"/>
                <a:ea typeface="+mn-ea"/>
                <a:cs typeface="+mn-cs"/>
              </a:endParaRPr>
            </a:p>
          </p:txBody>
        </p:sp>
        <p:pic>
          <p:nvPicPr>
            <p:cNvPr id="22" name="Picture 3"/>
            <p:cNvPicPr>
              <a:picLocks noChangeAspect="1" noChangeArrowheads="1"/>
            </p:cNvPicPr>
            <p:nvPr/>
          </p:nvPicPr>
          <p:blipFill rotWithShape="1">
            <a:blip r:embed="rId43"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userDrawn="1"/>
          </p:nvSpPr>
          <p:spPr>
            <a:xfrm>
              <a:off x="-1" y="6400800"/>
              <a:ext cx="9144000" cy="465304"/>
            </a:xfrm>
            <a:prstGeom prst="rect">
              <a:avLst/>
            </a:prstGeom>
            <a:gradFill flip="none" rotWithShape="1">
              <a:gsLst>
                <a:gs pos="56000">
                  <a:sysClr val="windowText" lastClr="000000">
                    <a:alpha val="93000"/>
                  </a:sysClr>
                </a:gs>
                <a:gs pos="100000">
                  <a:srgbClr val="4F81BD">
                    <a:tint val="44500"/>
                    <a:satMod val="160000"/>
                  </a:srgbClr>
                </a:gs>
                <a:gs pos="100000">
                  <a:srgbClr val="4F81BD">
                    <a:tint val="23500"/>
                    <a:satMod val="160000"/>
                    <a:alpha val="16000"/>
                  </a:srgbClr>
                </a:gs>
              </a:gsLst>
              <a:lin ang="189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24" name="Obraz 21"/>
          <p:cNvPicPr/>
          <p:nvPr userDrawn="1"/>
        </p:nvPicPr>
        <p:blipFill>
          <a:blip r:embed="rId44" cstate="print">
            <a:extLst>
              <a:ext uri="{28A0092B-C50C-407E-A947-70E740481C1C}">
                <a14:useLocalDpi xmlns:a14="http://schemas.microsoft.com/office/drawing/2010/main" val="0"/>
              </a:ext>
            </a:extLst>
          </a:blip>
          <a:stretch>
            <a:fillRect/>
          </a:stretch>
        </p:blipFill>
        <p:spPr>
          <a:xfrm>
            <a:off x="102798" y="6448426"/>
            <a:ext cx="410400" cy="409575"/>
          </a:xfrm>
          <a:prstGeom prst="rect">
            <a:avLst/>
          </a:prstGeom>
        </p:spPr>
      </p:pic>
      <p:pic>
        <p:nvPicPr>
          <p:cNvPr id="25" name="Picture 2" descr="F:\!My Stuff!\PLSSUG\SQLDay Lite 2013\logo_SQLDay_Generic_Transparent.png"/>
          <p:cNvPicPr>
            <a:picLocks noChangeAspect="1" noChangeArrowheads="1"/>
          </p:cNvPicPr>
          <p:nvPr userDrawn="1"/>
        </p:nvPicPr>
        <p:blipFill>
          <a:blip r:embed="rId45" cstate="print">
            <a:extLst>
              <a:ext uri="{28A0092B-C50C-407E-A947-70E740481C1C}">
                <a14:useLocalDpi xmlns:a14="http://schemas.microsoft.com/office/drawing/2010/main" val="0"/>
              </a:ext>
            </a:extLst>
          </a:blip>
          <a:srcRect/>
          <a:stretch>
            <a:fillRect/>
          </a:stretch>
        </p:blipFill>
        <p:spPr bwMode="auto">
          <a:xfrm>
            <a:off x="10551223"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232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Lst>
  <p:transition>
    <p:fade/>
  </p:transition>
  <p:txStyles>
    <p:titleStyle>
      <a:lvl1pPr algn="l" defTabSz="914458"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8" marR="0" indent="-336178" algn="l" defTabSz="91445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748" marR="0" indent="-236570" algn="l" defTabSz="91445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416" marR="0" indent="-224119" algn="l" defTabSz="91445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536" marR="0" indent="-224119" algn="l" defTabSz="91445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655" marR="0" indent="-224119" algn="l" defTabSz="91445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761" indent="-228615" algn="l" defTabSz="91445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90" indent="-228615" algn="l" defTabSz="91445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20" indent="-228615" algn="l" defTabSz="91445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49" indent="-228615" algn="l" defTabSz="91445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58" rtl="0" eaLnBrk="1" latinLnBrk="0" hangingPunct="1">
        <a:defRPr sz="1765" kern="1200">
          <a:solidFill>
            <a:schemeClr val="tx1"/>
          </a:solidFill>
          <a:latin typeface="+mn-lt"/>
          <a:ea typeface="+mn-ea"/>
          <a:cs typeface="+mn-cs"/>
        </a:defRPr>
      </a:lvl1pPr>
      <a:lvl2pPr marL="457230" algn="l" defTabSz="914458" rtl="0" eaLnBrk="1" latinLnBrk="0" hangingPunct="1">
        <a:defRPr sz="1765" kern="1200">
          <a:solidFill>
            <a:schemeClr val="tx1"/>
          </a:solidFill>
          <a:latin typeface="+mn-lt"/>
          <a:ea typeface="+mn-ea"/>
          <a:cs typeface="+mn-cs"/>
        </a:defRPr>
      </a:lvl2pPr>
      <a:lvl3pPr marL="914458" algn="l" defTabSz="914458" rtl="0" eaLnBrk="1" latinLnBrk="0" hangingPunct="1">
        <a:defRPr sz="1765" kern="1200">
          <a:solidFill>
            <a:schemeClr val="tx1"/>
          </a:solidFill>
          <a:latin typeface="+mn-lt"/>
          <a:ea typeface="+mn-ea"/>
          <a:cs typeface="+mn-cs"/>
        </a:defRPr>
      </a:lvl3pPr>
      <a:lvl4pPr marL="1371688" algn="l" defTabSz="914458" rtl="0" eaLnBrk="1" latinLnBrk="0" hangingPunct="1">
        <a:defRPr sz="1765" kern="1200">
          <a:solidFill>
            <a:schemeClr val="tx1"/>
          </a:solidFill>
          <a:latin typeface="+mn-lt"/>
          <a:ea typeface="+mn-ea"/>
          <a:cs typeface="+mn-cs"/>
        </a:defRPr>
      </a:lvl4pPr>
      <a:lvl5pPr marL="1828917" algn="l" defTabSz="914458" rtl="0" eaLnBrk="1" latinLnBrk="0" hangingPunct="1">
        <a:defRPr sz="1765" kern="1200">
          <a:solidFill>
            <a:schemeClr val="tx1"/>
          </a:solidFill>
          <a:latin typeface="+mn-lt"/>
          <a:ea typeface="+mn-ea"/>
          <a:cs typeface="+mn-cs"/>
        </a:defRPr>
      </a:lvl5pPr>
      <a:lvl6pPr marL="2286147" algn="l" defTabSz="914458" rtl="0" eaLnBrk="1" latinLnBrk="0" hangingPunct="1">
        <a:defRPr sz="1765" kern="1200">
          <a:solidFill>
            <a:schemeClr val="tx1"/>
          </a:solidFill>
          <a:latin typeface="+mn-lt"/>
          <a:ea typeface="+mn-ea"/>
          <a:cs typeface="+mn-cs"/>
        </a:defRPr>
      </a:lvl6pPr>
      <a:lvl7pPr marL="2743375" algn="l" defTabSz="914458" rtl="0" eaLnBrk="1" latinLnBrk="0" hangingPunct="1">
        <a:defRPr sz="1765" kern="1200">
          <a:solidFill>
            <a:schemeClr val="tx1"/>
          </a:solidFill>
          <a:latin typeface="+mn-lt"/>
          <a:ea typeface="+mn-ea"/>
          <a:cs typeface="+mn-cs"/>
        </a:defRPr>
      </a:lvl7pPr>
      <a:lvl8pPr marL="3200604" algn="l" defTabSz="914458" rtl="0" eaLnBrk="1" latinLnBrk="0" hangingPunct="1">
        <a:defRPr sz="1765" kern="1200">
          <a:solidFill>
            <a:schemeClr val="tx1"/>
          </a:solidFill>
          <a:latin typeface="+mn-lt"/>
          <a:ea typeface="+mn-ea"/>
          <a:cs typeface="+mn-cs"/>
        </a:defRPr>
      </a:lvl8pPr>
      <a:lvl9pPr marL="3657835" algn="l" defTabSz="91445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64773317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Lst>
  <p:transition>
    <p:fade/>
  </p:transition>
  <p:txStyles>
    <p:titleStyle>
      <a:lvl1pPr algn="l" defTabSz="913505" rtl="0" fontAlgn="base">
        <a:lnSpc>
          <a:spcPct val="90000"/>
        </a:lnSpc>
        <a:spcBef>
          <a:spcPct val="0"/>
        </a:spcBef>
        <a:spcAft>
          <a:spcPct val="0"/>
        </a:spcAft>
        <a:defRPr lang="en-US" sz="3921" kern="1200" spc="-100" dirty="0">
          <a:ln w="3175">
            <a:noFill/>
          </a:ln>
          <a:solidFill>
            <a:schemeClr val="tx1"/>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529" kern="1200">
          <a:solidFill>
            <a:schemeClr val="accent1"/>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1"/>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1"/>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8907" y="384142"/>
            <a:ext cx="11141755" cy="646042"/>
          </a:xfrm>
          <a:prstGeom prst="rect">
            <a:avLst/>
          </a:prstGeom>
        </p:spPr>
        <p:txBody>
          <a:bodyPr vert="horz" lIns="0" tIns="152357" rIns="53325" bIns="53325" rtlCol="0" anchor="ctr">
            <a:noAutofit/>
          </a:bodyPr>
          <a:lstStyle/>
          <a:p>
            <a:endParaRPr lang="en-US" dirty="0"/>
          </a:p>
        </p:txBody>
      </p:sp>
      <p:sp>
        <p:nvSpPr>
          <p:cNvPr id="15" name="Text Placeholder 14"/>
          <p:cNvSpPr>
            <a:spLocks noGrp="1"/>
          </p:cNvSpPr>
          <p:nvPr>
            <p:ph type="body" idx="1"/>
          </p:nvPr>
        </p:nvSpPr>
        <p:spPr>
          <a:xfrm>
            <a:off x="458907" y="1600201"/>
            <a:ext cx="11141755" cy="455953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txBox="1">
            <a:spLocks/>
          </p:cNvSpPr>
          <p:nvPr userDrawn="1"/>
        </p:nvSpPr>
        <p:spPr>
          <a:xfrm>
            <a:off x="3413760" y="6684264"/>
            <a:ext cx="5384800" cy="91440"/>
          </a:xfrm>
          <a:prstGeom prst="rect">
            <a:avLst/>
          </a:prstGeom>
        </p:spPr>
        <p:txBody>
          <a:bodyPr vert="horz" lIns="91440" tIns="45720" rIns="91440" bIns="45720" rtlCol="0" anchor="ctr"/>
          <a:lstStyle>
            <a:defPPr>
              <a:defRPr lang="en-US"/>
            </a:defPPr>
            <a:lvl1pPr marL="0" algn="ct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white"/>
                </a:solidFill>
                <a:latin typeface="Calibri"/>
              </a:rPr>
              <a:t>Microsoft Certified Master: SQL Server ® 2008</a:t>
            </a:r>
            <a:endParaRPr lang="en-US" dirty="0">
              <a:solidFill>
                <a:prstClr val="white"/>
              </a:solidFill>
              <a:latin typeface="Calibri"/>
            </a:endParaRPr>
          </a:p>
        </p:txBody>
      </p:sp>
      <p:grpSp>
        <p:nvGrpSpPr>
          <p:cNvPr id="12" name="Group 11"/>
          <p:cNvGrpSpPr/>
          <p:nvPr userDrawn="1"/>
        </p:nvGrpSpPr>
        <p:grpSpPr>
          <a:xfrm>
            <a:off x="-1" y="-3"/>
            <a:ext cx="12192000" cy="6866107"/>
            <a:chOff x="-1" y="-3"/>
            <a:chExt cx="9144000" cy="6866107"/>
          </a:xfrm>
        </p:grpSpPr>
        <p:sp>
          <p:nvSpPr>
            <p:cNvPr id="13" name="Rectangle 12"/>
            <p:cNvSpPr/>
            <p:nvPr/>
          </p:nvSpPr>
          <p:spPr>
            <a:xfrm>
              <a:off x="1" y="-3"/>
              <a:ext cx="9143998" cy="855924"/>
            </a:xfrm>
            <a:prstGeom prst="rect">
              <a:avLst/>
            </a:prstGeom>
            <a:gradFill flip="none" rotWithShape="1">
              <a:gsLst>
                <a:gs pos="0">
                  <a:srgbClr val="4F81BD">
                    <a:lumMod val="20000"/>
                    <a:lumOff val="80000"/>
                    <a:alpha val="41000"/>
                  </a:srgbClr>
                </a:gs>
                <a:gs pos="0">
                  <a:srgbClr val="1F497D">
                    <a:lumMod val="20000"/>
                    <a:lumOff val="80000"/>
                  </a:srgbClr>
                </a:gs>
                <a:gs pos="100000">
                  <a:srgbClr val="4F81BD">
                    <a:tint val="23500"/>
                    <a:satMod val="160000"/>
                    <a:alpha val="16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flip="none" rotWithShape="1">
                  <a:gsLst>
                    <a:gs pos="0">
                      <a:srgbClr val="4F81BD">
                        <a:lumMod val="20000"/>
                        <a:lumOff val="80000"/>
                        <a:alpha val="41000"/>
                      </a:srgbClr>
                    </a:gs>
                    <a:gs pos="0">
                      <a:srgbClr val="4F81BD">
                        <a:tint val="44500"/>
                        <a:satMod val="160000"/>
                      </a:srgbClr>
                    </a:gs>
                    <a:gs pos="100000">
                      <a:srgbClr val="4F81BD">
                        <a:tint val="23500"/>
                        <a:satMod val="160000"/>
                        <a:alpha val="16000"/>
                      </a:srgbClr>
                    </a:gs>
                  </a:gsLst>
                  <a:lin ang="5400000" scaled="1"/>
                  <a:tileRect/>
                </a:gradFill>
                <a:effectLst/>
                <a:uLnTx/>
                <a:uFillTx/>
                <a:latin typeface="Calibri"/>
                <a:ea typeface="+mn-ea"/>
                <a:cs typeface="+mn-cs"/>
              </a:endParaRPr>
            </a:p>
          </p:txBody>
        </p:sp>
        <p:pic>
          <p:nvPicPr>
            <p:cNvPr id="14"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userDrawn="1"/>
          </p:nvSpPr>
          <p:spPr>
            <a:xfrm>
              <a:off x="-1" y="6400800"/>
              <a:ext cx="9144000" cy="465304"/>
            </a:xfrm>
            <a:prstGeom prst="rect">
              <a:avLst/>
            </a:prstGeom>
            <a:gradFill flip="none" rotWithShape="1">
              <a:gsLst>
                <a:gs pos="56000">
                  <a:sysClr val="windowText" lastClr="000000">
                    <a:alpha val="93000"/>
                  </a:sysClr>
                </a:gs>
                <a:gs pos="100000">
                  <a:srgbClr val="4F81BD">
                    <a:tint val="44500"/>
                    <a:satMod val="160000"/>
                  </a:srgbClr>
                </a:gs>
                <a:gs pos="100000">
                  <a:srgbClr val="4F81BD">
                    <a:tint val="23500"/>
                    <a:satMod val="160000"/>
                    <a:alpha val="16000"/>
                  </a:srgbClr>
                </a:gs>
              </a:gsLst>
              <a:lin ang="189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7" name="Obraz 21"/>
          <p:cNvPicPr/>
          <p:nvPr userDrawn="1"/>
        </p:nvPicPr>
        <p:blipFill>
          <a:blip r:embed="rId6" cstate="print">
            <a:extLst>
              <a:ext uri="{28A0092B-C50C-407E-A947-70E740481C1C}">
                <a14:useLocalDpi xmlns:a14="http://schemas.microsoft.com/office/drawing/2010/main" val="0"/>
              </a:ext>
            </a:extLst>
          </a:blip>
          <a:stretch>
            <a:fillRect/>
          </a:stretch>
        </p:blipFill>
        <p:spPr>
          <a:xfrm>
            <a:off x="102798" y="6448426"/>
            <a:ext cx="410400" cy="409575"/>
          </a:xfrm>
          <a:prstGeom prst="rect">
            <a:avLst/>
          </a:prstGeom>
        </p:spPr>
      </p:pic>
      <p:pic>
        <p:nvPicPr>
          <p:cNvPr id="18" name="Picture 2" descr="F:\!My Stuff!\PLSSUG\SQLDay Lite 2013\logo_SQLDay_Generic_Transparen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551223"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4340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algn="l" defTabSz="1087896" rtl="0" eaLnBrk="1" latinLnBrk="0" hangingPunct="1">
        <a:lnSpc>
          <a:spcPct val="90000"/>
        </a:lnSpc>
        <a:spcBef>
          <a:spcPct val="0"/>
        </a:spcBef>
        <a:buNone/>
        <a:defRPr lang="en-US" sz="48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mailto:KGlinski@credit-agricole.pl" TargetMode="External"/><Relationship Id="rId4" Type="http://schemas.openxmlformats.org/officeDocument/2006/relationships/hyperlink" Target="mailto:bagra@microsoft.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bartek@graczyk.info.pl" TargetMode="External"/><Relationship Id="rId2" Type="http://schemas.openxmlformats.org/officeDocument/2006/relationships/hyperlink" Target="mailto:bagra@microsoft.com" TargetMode="External"/><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116632"/>
            <a:ext cx="10058400" cy="6269399"/>
          </a:xfrm>
          <a:prstGeom prst="rect">
            <a:avLst/>
          </a:prstGeom>
        </p:spPr>
      </p:pic>
    </p:spTree>
    <p:extLst>
      <p:ext uri="{BB962C8B-B14F-4D97-AF65-F5344CB8AC3E}">
        <p14:creationId xmlns:p14="http://schemas.microsoft.com/office/powerpoint/2010/main" val="428186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6470" dirty="0"/>
              <a:t>Co się może nie udać ?</a:t>
            </a:r>
            <a:br>
              <a:rPr lang="pl-PL" sz="6470" dirty="0"/>
            </a:br>
            <a:r>
              <a:rPr lang="pl-PL" sz="6470" dirty="0"/>
              <a:t>- zagrożenia dla BI w  organizacji</a:t>
            </a:r>
          </a:p>
        </p:txBody>
      </p:sp>
    </p:spTree>
    <p:extLst>
      <p:ext uri="{BB962C8B-B14F-4D97-AF65-F5344CB8AC3E}">
        <p14:creationId xmlns:p14="http://schemas.microsoft.com/office/powerpoint/2010/main" val="12670573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2211492" y="1636151"/>
            <a:ext cx="732080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endParaRPr lang="en-US" sz="3921" b="1" dirty="0">
              <a:sym typeface="Wingdings" panose="05000000000000000000" pitchFamily="2" charset="2"/>
            </a:endParaRPr>
          </a:p>
        </p:txBody>
      </p:sp>
      <p:sp>
        <p:nvSpPr>
          <p:cNvPr id="7" name="Text Placeholder 3"/>
          <p:cNvSpPr txBox="1">
            <a:spLocks/>
          </p:cNvSpPr>
          <p:nvPr/>
        </p:nvSpPr>
        <p:spPr>
          <a:xfrm>
            <a:off x="1688889" y="1064284"/>
            <a:ext cx="8905109"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Business </a:t>
            </a:r>
            <a:r>
              <a:rPr lang="pl-PL" sz="3921" b="1" dirty="0" err="1"/>
              <a:t>Intelligence</a:t>
            </a:r>
            <a:r>
              <a:rPr lang="pl-PL" sz="3921" b="1" dirty="0"/>
              <a:t> jako </a:t>
            </a:r>
            <a:br>
              <a:rPr lang="pl-PL" sz="3921" b="1" dirty="0"/>
            </a:br>
            <a:r>
              <a:rPr lang="pl-PL" sz="3921" b="1" dirty="0"/>
              <a:t>„</a:t>
            </a:r>
            <a:r>
              <a:rPr lang="pl-PL" sz="3921" b="1" dirty="0" err="1"/>
              <a:t>silver</a:t>
            </a:r>
            <a:r>
              <a:rPr lang="pl-PL" sz="3921" b="1" dirty="0"/>
              <a:t> </a:t>
            </a:r>
            <a:r>
              <a:rPr lang="pl-PL" sz="3921" b="1" dirty="0" err="1"/>
              <a:t>bullet</a:t>
            </a:r>
            <a:r>
              <a:rPr lang="pl-PL" sz="3921" b="1" dirty="0"/>
              <a:t> </a:t>
            </a:r>
            <a:r>
              <a:rPr lang="pl-PL" sz="3921" b="1" dirty="0" err="1"/>
              <a:t>solution</a:t>
            </a:r>
            <a:r>
              <a:rPr lang="pl-PL" sz="3921" b="1" dirty="0"/>
              <a:t>” dla organizacji</a:t>
            </a:r>
            <a:endParaRPr lang="en-US" sz="3921" b="1" dirty="0">
              <a:sym typeface="Wingdings" panose="05000000000000000000" pitchFamily="2" charset="2"/>
            </a:endParaRPr>
          </a:p>
        </p:txBody>
      </p:sp>
      <p:sp>
        <p:nvSpPr>
          <p:cNvPr id="10" name="Text Placeholder 3"/>
          <p:cNvSpPr txBox="1">
            <a:spLocks/>
          </p:cNvSpPr>
          <p:nvPr/>
        </p:nvSpPr>
        <p:spPr>
          <a:xfrm>
            <a:off x="623392" y="3683938"/>
            <a:ext cx="5378549"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Brak doświadczenia i wiedzy o BI</a:t>
            </a:r>
            <a:endParaRPr lang="en-US" sz="2745" dirty="0">
              <a:sym typeface="Wingdings" panose="05000000000000000000" pitchFamily="2" charset="2"/>
            </a:endParaRPr>
          </a:p>
        </p:txBody>
      </p:sp>
      <p:sp>
        <p:nvSpPr>
          <p:cNvPr id="11" name="Text Placeholder 3"/>
          <p:cNvSpPr txBox="1">
            <a:spLocks/>
          </p:cNvSpPr>
          <p:nvPr/>
        </p:nvSpPr>
        <p:spPr>
          <a:xfrm>
            <a:off x="7621129" y="3192050"/>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en-US" sz="2353" dirty="0">
              <a:sym typeface="Wingdings" panose="05000000000000000000" pitchFamily="2" charset="2"/>
            </a:endParaRPr>
          </a:p>
        </p:txBody>
      </p:sp>
      <p:sp>
        <p:nvSpPr>
          <p:cNvPr id="8" name="Text Placeholder 3"/>
          <p:cNvSpPr txBox="1">
            <a:spLocks/>
          </p:cNvSpPr>
          <p:nvPr/>
        </p:nvSpPr>
        <p:spPr>
          <a:xfrm>
            <a:off x="7253882" y="2857134"/>
            <a:ext cx="4556826"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400" dirty="0">
                <a:sym typeface="Wingdings" panose="05000000000000000000" pitchFamily="2" charset="2"/>
              </a:rPr>
              <a:t>Wysokie i nierealne oczekiwania</a:t>
            </a:r>
          </a:p>
          <a:p>
            <a:pPr marL="0" indent="0" defTabSz="914458">
              <a:buNone/>
            </a:pPr>
            <a:endParaRPr lang="pl-PL" sz="2400" dirty="0">
              <a:sym typeface="Wingdings" panose="05000000000000000000" pitchFamily="2" charset="2"/>
            </a:endParaRPr>
          </a:p>
          <a:p>
            <a:pPr marL="0" indent="0" defTabSz="914458">
              <a:buNone/>
            </a:pPr>
            <a:r>
              <a:rPr lang="pl-PL" sz="2400" dirty="0">
                <a:sym typeface="Wingdings" panose="05000000000000000000" pitchFamily="2" charset="2"/>
              </a:rPr>
              <a:t>Podejście typu „BI magicznie rozwiąże problemy organizacji”</a:t>
            </a:r>
          </a:p>
          <a:p>
            <a:pPr marL="0" indent="0" defTabSz="914458">
              <a:buNone/>
            </a:pPr>
            <a:endParaRPr lang="pl-PL" sz="2400" dirty="0">
              <a:sym typeface="Wingdings" panose="05000000000000000000" pitchFamily="2" charset="2"/>
            </a:endParaRPr>
          </a:p>
          <a:p>
            <a:pPr marL="0" indent="0" defTabSz="914458">
              <a:buNone/>
            </a:pPr>
            <a:r>
              <a:rPr lang="pl-PL" sz="2400" dirty="0">
                <a:sym typeface="Wingdings" panose="05000000000000000000" pitchFamily="2" charset="2"/>
              </a:rPr>
              <a:t>„Jak zbudujemy rozwiązanie, użytkownicy zaczną z niego korzystać „</a:t>
            </a:r>
            <a:endParaRPr lang="en-US" sz="2400" dirty="0">
              <a:sym typeface="Wingdings" panose="05000000000000000000" pitchFamily="2" charset="2"/>
            </a:endParaRPr>
          </a:p>
        </p:txBody>
      </p:sp>
      <p:sp>
        <p:nvSpPr>
          <p:cNvPr id="12" name="Freeform 9"/>
          <p:cNvSpPr>
            <a:spLocks noEditPoints="1"/>
          </p:cNvSpPr>
          <p:nvPr/>
        </p:nvSpPr>
        <p:spPr bwMode="auto">
          <a:xfrm>
            <a:off x="6369188" y="3742194"/>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125264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2211492" y="1636151"/>
            <a:ext cx="732080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endParaRPr lang="en-US" sz="3921" b="1" dirty="0">
              <a:sym typeface="Wingdings" panose="05000000000000000000" pitchFamily="2" charset="2"/>
            </a:endParaRPr>
          </a:p>
        </p:txBody>
      </p:sp>
      <p:sp>
        <p:nvSpPr>
          <p:cNvPr id="7" name="Text Placeholder 3"/>
          <p:cNvSpPr txBox="1">
            <a:spLocks/>
          </p:cNvSpPr>
          <p:nvPr/>
        </p:nvSpPr>
        <p:spPr>
          <a:xfrm>
            <a:off x="1688889" y="1064284"/>
            <a:ext cx="8905109"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sym typeface="Wingdings" panose="05000000000000000000" pitchFamily="2" charset="2"/>
              </a:rPr>
              <a:t>Technologia ponad biznesem</a:t>
            </a:r>
            <a:endParaRPr lang="en-US" sz="3921" b="1" dirty="0">
              <a:sym typeface="Wingdings" panose="05000000000000000000" pitchFamily="2" charset="2"/>
            </a:endParaRPr>
          </a:p>
        </p:txBody>
      </p:sp>
      <p:sp>
        <p:nvSpPr>
          <p:cNvPr id="10" name="Text Placeholder 3"/>
          <p:cNvSpPr txBox="1">
            <a:spLocks/>
          </p:cNvSpPr>
          <p:nvPr/>
        </p:nvSpPr>
        <p:spPr>
          <a:xfrm>
            <a:off x="531528" y="3757238"/>
            <a:ext cx="5229145"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Wybór rozwiązania BI w rękach IT</a:t>
            </a:r>
            <a:endParaRPr lang="en-US" sz="2745" dirty="0">
              <a:sym typeface="Wingdings" panose="05000000000000000000" pitchFamily="2" charset="2"/>
            </a:endParaRPr>
          </a:p>
        </p:txBody>
      </p:sp>
      <p:sp>
        <p:nvSpPr>
          <p:cNvPr id="11" name="Text Placeholder 3"/>
          <p:cNvSpPr txBox="1">
            <a:spLocks/>
          </p:cNvSpPr>
          <p:nvPr/>
        </p:nvSpPr>
        <p:spPr>
          <a:xfrm>
            <a:off x="7621129" y="3192050"/>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en-US" sz="2353" dirty="0">
              <a:sym typeface="Wingdings" panose="05000000000000000000" pitchFamily="2" charset="2"/>
            </a:endParaRPr>
          </a:p>
        </p:txBody>
      </p:sp>
      <p:sp>
        <p:nvSpPr>
          <p:cNvPr id="8" name="Text Placeholder 3"/>
          <p:cNvSpPr txBox="1">
            <a:spLocks/>
          </p:cNvSpPr>
          <p:nvPr/>
        </p:nvSpPr>
        <p:spPr>
          <a:xfrm>
            <a:off x="7346752" y="2414100"/>
            <a:ext cx="4556826"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Koszt uruchomienia rozwiązania oraz TCO rozwiązania</a:t>
            </a:r>
          </a:p>
          <a:p>
            <a:pPr marL="0" indent="0" defTabSz="914458">
              <a:buNone/>
            </a:pPr>
            <a:endParaRPr lang="pl-PL" sz="2745" dirty="0">
              <a:sym typeface="Wingdings" panose="05000000000000000000" pitchFamily="2" charset="2"/>
            </a:endParaRPr>
          </a:p>
          <a:p>
            <a:pPr marL="0" indent="0" defTabSz="914458">
              <a:buNone/>
            </a:pPr>
            <a:r>
              <a:rPr lang="pl-PL" sz="2745" dirty="0">
                <a:sym typeface="Wingdings" panose="05000000000000000000" pitchFamily="2" charset="2"/>
              </a:rPr>
              <a:t>Mamy hurtownie danych, </a:t>
            </a:r>
            <a:br>
              <a:rPr lang="pl-PL" sz="2745" dirty="0">
                <a:sym typeface="Wingdings" panose="05000000000000000000" pitchFamily="2" charset="2"/>
              </a:rPr>
            </a:br>
            <a:r>
              <a:rPr lang="pl-PL" sz="2745" dirty="0">
                <a:sym typeface="Wingdings" panose="05000000000000000000" pitchFamily="2" charset="2"/>
              </a:rPr>
              <a:t>BI  to tylko kilka dodatkowych aplikacji, czyli….</a:t>
            </a:r>
          </a:p>
          <a:p>
            <a:pPr marL="0" indent="0" defTabSz="914458">
              <a:buNone/>
            </a:pPr>
            <a:r>
              <a:rPr lang="pl-PL" sz="2745" dirty="0">
                <a:sym typeface="Wingdings" panose="05000000000000000000" pitchFamily="2" charset="2"/>
              </a:rPr>
              <a:t>BI  = Wdrożenie </a:t>
            </a:r>
          </a:p>
          <a:p>
            <a:pPr marL="0" indent="0" defTabSz="914458">
              <a:buNone/>
            </a:pPr>
            <a:r>
              <a:rPr lang="pl-PL" sz="2745" dirty="0">
                <a:sym typeface="Wingdings" panose="05000000000000000000" pitchFamily="2" charset="2"/>
              </a:rPr>
              <a:t>kolejnego narzędzia </a:t>
            </a: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endParaRPr lang="en-US" sz="2745" dirty="0">
              <a:sym typeface="Wingdings" panose="05000000000000000000" pitchFamily="2" charset="2"/>
            </a:endParaRPr>
          </a:p>
        </p:txBody>
      </p:sp>
      <p:sp>
        <p:nvSpPr>
          <p:cNvPr id="12" name="Freeform 9"/>
          <p:cNvSpPr>
            <a:spLocks noEditPoints="1"/>
          </p:cNvSpPr>
          <p:nvPr/>
        </p:nvSpPr>
        <p:spPr bwMode="auto">
          <a:xfrm>
            <a:off x="6312024" y="3757238"/>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369467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2211492" y="1636151"/>
            <a:ext cx="732080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endParaRPr lang="en-US" sz="3921" b="1" dirty="0">
              <a:sym typeface="Wingdings" panose="05000000000000000000" pitchFamily="2" charset="2"/>
            </a:endParaRPr>
          </a:p>
        </p:txBody>
      </p:sp>
      <p:sp>
        <p:nvSpPr>
          <p:cNvPr id="7" name="Text Placeholder 3"/>
          <p:cNvSpPr txBox="1">
            <a:spLocks/>
          </p:cNvSpPr>
          <p:nvPr/>
        </p:nvSpPr>
        <p:spPr>
          <a:xfrm>
            <a:off x="1688889" y="1064284"/>
            <a:ext cx="8905109"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sym typeface="Wingdings" panose="05000000000000000000" pitchFamily="2" charset="2"/>
              </a:rPr>
              <a:t>Zarządzanie wdrożeniem BI w organizacji</a:t>
            </a:r>
            <a:endParaRPr lang="en-US" sz="3921" b="1" dirty="0">
              <a:sym typeface="Wingdings" panose="05000000000000000000" pitchFamily="2" charset="2"/>
            </a:endParaRPr>
          </a:p>
        </p:txBody>
      </p:sp>
      <p:sp>
        <p:nvSpPr>
          <p:cNvPr id="10" name="Text Placeholder 3"/>
          <p:cNvSpPr txBox="1">
            <a:spLocks/>
          </p:cNvSpPr>
          <p:nvPr/>
        </p:nvSpPr>
        <p:spPr>
          <a:xfrm>
            <a:off x="1304681" y="3717032"/>
            <a:ext cx="4556826"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2745" dirty="0">
                <a:sym typeface="Wingdings" panose="05000000000000000000" pitchFamily="2" charset="2"/>
              </a:rPr>
              <a:t>Standard projektowy</a:t>
            </a:r>
            <a:endParaRPr lang="en-US" sz="2745" dirty="0">
              <a:sym typeface="Wingdings" panose="05000000000000000000" pitchFamily="2" charset="2"/>
            </a:endParaRPr>
          </a:p>
        </p:txBody>
      </p:sp>
      <p:sp>
        <p:nvSpPr>
          <p:cNvPr id="11" name="Text Placeholder 3"/>
          <p:cNvSpPr txBox="1">
            <a:spLocks/>
          </p:cNvSpPr>
          <p:nvPr/>
        </p:nvSpPr>
        <p:spPr>
          <a:xfrm>
            <a:off x="7621129" y="3192050"/>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en-US" sz="2353" dirty="0">
              <a:sym typeface="Wingdings" panose="05000000000000000000" pitchFamily="2" charset="2"/>
            </a:endParaRPr>
          </a:p>
        </p:txBody>
      </p:sp>
      <p:sp>
        <p:nvSpPr>
          <p:cNvPr id="8" name="Text Placeholder 3"/>
          <p:cNvSpPr txBox="1">
            <a:spLocks/>
          </p:cNvSpPr>
          <p:nvPr/>
        </p:nvSpPr>
        <p:spPr>
          <a:xfrm>
            <a:off x="7635174" y="2322820"/>
            <a:ext cx="4556826"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400" dirty="0">
                <a:sym typeface="Wingdings" panose="05000000000000000000" pitchFamily="2" charset="2"/>
              </a:rPr>
              <a:t>Data startu -&gt; data zakończenia</a:t>
            </a:r>
          </a:p>
          <a:p>
            <a:pPr marL="0" indent="0" defTabSz="914458">
              <a:buNone/>
            </a:pPr>
            <a:endParaRPr lang="pl-PL" sz="2400" dirty="0">
              <a:sym typeface="Wingdings" panose="05000000000000000000" pitchFamily="2" charset="2"/>
            </a:endParaRPr>
          </a:p>
          <a:p>
            <a:pPr marL="0" indent="0" defTabSz="914458">
              <a:buNone/>
            </a:pPr>
            <a:r>
              <a:rPr lang="pl-PL" sz="2400" dirty="0">
                <a:sym typeface="Wingdings" panose="05000000000000000000" pitchFamily="2" charset="2"/>
              </a:rPr>
              <a:t>Definicja wymagań</a:t>
            </a:r>
          </a:p>
          <a:p>
            <a:pPr marL="0" indent="0" defTabSz="914458">
              <a:buNone/>
            </a:pPr>
            <a:endParaRPr lang="pl-PL" sz="2400" dirty="0">
              <a:sym typeface="Wingdings" panose="05000000000000000000" pitchFamily="2" charset="2"/>
            </a:endParaRPr>
          </a:p>
          <a:p>
            <a:pPr marL="0" indent="0" defTabSz="914458">
              <a:buNone/>
            </a:pPr>
            <a:r>
              <a:rPr lang="pl-PL" sz="2400" dirty="0">
                <a:sym typeface="Wingdings" panose="05000000000000000000" pitchFamily="2" charset="2"/>
              </a:rPr>
              <a:t>Rozwój / Implementacja</a:t>
            </a:r>
          </a:p>
          <a:p>
            <a:pPr marL="0" indent="0" defTabSz="914458">
              <a:buNone/>
            </a:pPr>
            <a:endParaRPr lang="pl-PL" sz="2400" dirty="0">
              <a:sym typeface="Wingdings" panose="05000000000000000000" pitchFamily="2" charset="2"/>
            </a:endParaRPr>
          </a:p>
          <a:p>
            <a:pPr marL="0" indent="0" defTabSz="914458">
              <a:buNone/>
            </a:pPr>
            <a:r>
              <a:rPr lang="pl-PL" sz="2400" dirty="0">
                <a:sym typeface="Wingdings" panose="05000000000000000000" pitchFamily="2" charset="2"/>
              </a:rPr>
              <a:t>Testy</a:t>
            </a:r>
          </a:p>
          <a:p>
            <a:pPr marL="0" indent="0" defTabSz="914458">
              <a:buNone/>
            </a:pPr>
            <a:endParaRPr lang="pl-PL" sz="2400" dirty="0">
              <a:sym typeface="Wingdings" panose="05000000000000000000" pitchFamily="2" charset="2"/>
            </a:endParaRPr>
          </a:p>
          <a:p>
            <a:pPr marL="0" indent="0" defTabSz="914458">
              <a:buNone/>
            </a:pPr>
            <a:r>
              <a:rPr lang="pl-PL" sz="2400" dirty="0">
                <a:sym typeface="Wingdings" panose="05000000000000000000" pitchFamily="2" charset="2"/>
              </a:rPr>
              <a:t>Wdrożenie</a:t>
            </a:r>
          </a:p>
          <a:p>
            <a:pPr marL="0" indent="0" defTabSz="914458">
              <a:buNone/>
            </a:pPr>
            <a:endParaRPr lang="pl-PL" sz="2400" dirty="0">
              <a:sym typeface="Wingdings" panose="05000000000000000000" pitchFamily="2" charset="2"/>
            </a:endParaRPr>
          </a:p>
          <a:p>
            <a:pPr marL="0" indent="0" defTabSz="914458">
              <a:buNone/>
            </a:pPr>
            <a:endParaRPr lang="en-US" sz="2400" dirty="0">
              <a:sym typeface="Wingdings" panose="05000000000000000000" pitchFamily="2" charset="2"/>
            </a:endParaRPr>
          </a:p>
        </p:txBody>
      </p:sp>
      <p:sp>
        <p:nvSpPr>
          <p:cNvPr id="12" name="Freeform 9"/>
          <p:cNvSpPr>
            <a:spLocks noEditPoints="1"/>
          </p:cNvSpPr>
          <p:nvPr/>
        </p:nvSpPr>
        <p:spPr bwMode="auto">
          <a:xfrm>
            <a:off x="6453286" y="3738260"/>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324948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6470" dirty="0"/>
              <a:t>5 pierwszych kroków….</a:t>
            </a:r>
          </a:p>
        </p:txBody>
      </p:sp>
    </p:spTree>
    <p:extLst>
      <p:ext uri="{BB962C8B-B14F-4D97-AF65-F5344CB8AC3E}">
        <p14:creationId xmlns:p14="http://schemas.microsoft.com/office/powerpoint/2010/main" val="3151586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2958513" y="1206656"/>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Poznaj Business Case</a:t>
            </a:r>
            <a:endParaRPr lang="en-US" sz="3921" b="1" dirty="0">
              <a:sym typeface="Wingdings" panose="05000000000000000000" pitchFamily="2" charset="2"/>
            </a:endParaRPr>
          </a:p>
        </p:txBody>
      </p:sp>
      <p:sp>
        <p:nvSpPr>
          <p:cNvPr id="7" name="Text Placeholder 3"/>
          <p:cNvSpPr txBox="1">
            <a:spLocks/>
          </p:cNvSpPr>
          <p:nvPr/>
        </p:nvSpPr>
        <p:spPr>
          <a:xfrm>
            <a:off x="-1747717" y="388933"/>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Krok 1</a:t>
            </a:r>
            <a:endParaRPr lang="en-US" sz="3921" b="1" dirty="0">
              <a:sym typeface="Wingdings" panose="05000000000000000000" pitchFamily="2" charset="2"/>
            </a:endParaRPr>
          </a:p>
        </p:txBody>
      </p:sp>
      <p:sp>
        <p:nvSpPr>
          <p:cNvPr id="8" name="Text Placeholder 3"/>
          <p:cNvSpPr txBox="1">
            <a:spLocks/>
          </p:cNvSpPr>
          <p:nvPr/>
        </p:nvSpPr>
        <p:spPr>
          <a:xfrm>
            <a:off x="904206" y="2156807"/>
            <a:ext cx="410861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t>Jakie problemy biznesowe zostaną zaadresowane</a:t>
            </a:r>
          </a:p>
          <a:p>
            <a:pPr marL="0" indent="0" defTabSz="914458">
              <a:buNone/>
            </a:pPr>
            <a:endParaRPr lang="en-US" sz="2353" dirty="0">
              <a:sym typeface="Wingdings" panose="05000000000000000000" pitchFamily="2" charset="2"/>
            </a:endParaRPr>
          </a:p>
        </p:txBody>
      </p:sp>
      <p:sp>
        <p:nvSpPr>
          <p:cNvPr id="10" name="Text Placeholder 3"/>
          <p:cNvSpPr txBox="1">
            <a:spLocks/>
          </p:cNvSpPr>
          <p:nvPr/>
        </p:nvSpPr>
        <p:spPr>
          <a:xfrm>
            <a:off x="941558" y="4562877"/>
            <a:ext cx="4449370"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t>Jakie są przewidywane korzyści biznesowe</a:t>
            </a:r>
          </a:p>
          <a:p>
            <a:pPr marL="0" indent="0" defTabSz="914458">
              <a:buNone/>
            </a:pPr>
            <a:endParaRPr lang="en-US" sz="2353" dirty="0">
              <a:sym typeface="Wingdings" panose="05000000000000000000" pitchFamily="2" charset="2"/>
            </a:endParaRPr>
          </a:p>
        </p:txBody>
      </p:sp>
      <p:sp>
        <p:nvSpPr>
          <p:cNvPr id="11" name="Text Placeholder 3"/>
          <p:cNvSpPr txBox="1">
            <a:spLocks/>
          </p:cNvSpPr>
          <p:nvPr/>
        </p:nvSpPr>
        <p:spPr>
          <a:xfrm>
            <a:off x="889438" y="3536016"/>
            <a:ext cx="5142718"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t>Kto będzie korzystał z rozwiązania</a:t>
            </a:r>
          </a:p>
          <a:p>
            <a:pPr marL="0" indent="0" defTabSz="914458">
              <a:buNone/>
            </a:pPr>
            <a:endParaRPr lang="en-US" sz="2353" dirty="0">
              <a:sym typeface="Wingdings" panose="05000000000000000000" pitchFamily="2" charset="2"/>
            </a:endParaRPr>
          </a:p>
        </p:txBody>
      </p:sp>
      <p:sp>
        <p:nvSpPr>
          <p:cNvPr id="12" name="Freeform 9"/>
          <p:cNvSpPr>
            <a:spLocks noEditPoints="1"/>
          </p:cNvSpPr>
          <p:nvPr/>
        </p:nvSpPr>
        <p:spPr bwMode="auto">
          <a:xfrm>
            <a:off x="5679490" y="3563237"/>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194973">
              <a:defRPr/>
            </a:pPr>
            <a:endParaRPr lang="en-US" sz="2353">
              <a:solidFill>
                <a:prstClr val="black"/>
              </a:solidFill>
              <a:latin typeface="Segoe UI"/>
            </a:endParaRPr>
          </a:p>
        </p:txBody>
      </p:sp>
      <p:sp>
        <p:nvSpPr>
          <p:cNvPr id="14" name="Text Placeholder 3"/>
          <p:cNvSpPr txBox="1">
            <a:spLocks/>
          </p:cNvSpPr>
          <p:nvPr/>
        </p:nvSpPr>
        <p:spPr>
          <a:xfrm>
            <a:off x="931122" y="5699266"/>
            <a:ext cx="4367755"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t>Sprawdź czy podejmowano już inicjatywy w tym obszarze</a:t>
            </a:r>
            <a:endParaRPr lang="en-US" sz="2353" dirty="0">
              <a:sym typeface="Wingdings" panose="05000000000000000000" pitchFamily="2" charset="2"/>
            </a:endParaRPr>
          </a:p>
        </p:txBody>
      </p:sp>
      <p:sp>
        <p:nvSpPr>
          <p:cNvPr id="16" name="Freeform 9"/>
          <p:cNvSpPr>
            <a:spLocks noEditPoints="1"/>
          </p:cNvSpPr>
          <p:nvPr/>
        </p:nvSpPr>
        <p:spPr bwMode="auto">
          <a:xfrm>
            <a:off x="5695163" y="5990658"/>
            <a:ext cx="382848" cy="38440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194973">
              <a:defRPr/>
            </a:pPr>
            <a:endParaRPr lang="en-US" sz="2353">
              <a:solidFill>
                <a:prstClr val="black"/>
              </a:solidFill>
              <a:latin typeface="Segoe UI"/>
            </a:endParaRPr>
          </a:p>
        </p:txBody>
      </p:sp>
      <p:sp>
        <p:nvSpPr>
          <p:cNvPr id="18" name="Text Placeholder 3"/>
          <p:cNvSpPr txBox="1">
            <a:spLocks/>
          </p:cNvSpPr>
          <p:nvPr/>
        </p:nvSpPr>
        <p:spPr>
          <a:xfrm>
            <a:off x="6799406" y="2114347"/>
            <a:ext cx="5198057" cy="712291"/>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Każdy problem ma swojego właściciela biznesowego. Ustal go!</a:t>
            </a:r>
            <a:endParaRPr lang="en-US" sz="2353" dirty="0">
              <a:sym typeface="Wingdings" panose="05000000000000000000" pitchFamily="2" charset="2"/>
            </a:endParaRPr>
          </a:p>
        </p:txBody>
      </p:sp>
      <p:sp>
        <p:nvSpPr>
          <p:cNvPr id="19" name="Text Placeholder 3"/>
          <p:cNvSpPr txBox="1">
            <a:spLocks/>
          </p:cNvSpPr>
          <p:nvPr/>
        </p:nvSpPr>
        <p:spPr>
          <a:xfrm>
            <a:off x="6799405" y="3376457"/>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Identyfikacja użytkowników pozwoli określić ich realne potrzeby</a:t>
            </a:r>
            <a:endParaRPr lang="en-US" sz="2353" dirty="0">
              <a:sym typeface="Wingdings" panose="05000000000000000000" pitchFamily="2" charset="2"/>
            </a:endParaRPr>
          </a:p>
        </p:txBody>
      </p:sp>
      <p:sp>
        <p:nvSpPr>
          <p:cNvPr id="20" name="Text Placeholder 3"/>
          <p:cNvSpPr txBox="1">
            <a:spLocks/>
          </p:cNvSpPr>
          <p:nvPr/>
        </p:nvSpPr>
        <p:spPr>
          <a:xfrm>
            <a:off x="6820217" y="4667593"/>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Wyznacz przybliżony ROI</a:t>
            </a:r>
            <a:endParaRPr lang="en-US" sz="2353" dirty="0">
              <a:sym typeface="Wingdings" panose="05000000000000000000" pitchFamily="2" charset="2"/>
            </a:endParaRPr>
          </a:p>
        </p:txBody>
      </p:sp>
      <p:sp>
        <p:nvSpPr>
          <p:cNvPr id="21" name="Text Placeholder 3"/>
          <p:cNvSpPr txBox="1">
            <a:spLocks/>
          </p:cNvSpPr>
          <p:nvPr/>
        </p:nvSpPr>
        <p:spPr>
          <a:xfrm>
            <a:off x="6820217" y="5629366"/>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Nie popełniaj błędów innych lub zaproponuj współpracę</a:t>
            </a:r>
            <a:endParaRPr lang="en-US" sz="2353" dirty="0">
              <a:sym typeface="Wingdings" panose="05000000000000000000" pitchFamily="2" charset="2"/>
            </a:endParaRPr>
          </a:p>
        </p:txBody>
      </p:sp>
      <p:sp>
        <p:nvSpPr>
          <p:cNvPr id="17" name="Freeform 9"/>
          <p:cNvSpPr>
            <a:spLocks noEditPoints="1"/>
          </p:cNvSpPr>
          <p:nvPr/>
        </p:nvSpPr>
        <p:spPr bwMode="auto">
          <a:xfrm>
            <a:off x="5898233" y="3413800"/>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22" name="Freeform 9"/>
          <p:cNvSpPr>
            <a:spLocks noEditPoints="1"/>
          </p:cNvSpPr>
          <p:nvPr/>
        </p:nvSpPr>
        <p:spPr bwMode="auto">
          <a:xfrm>
            <a:off x="5870914" y="2208341"/>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23" name="Freeform 9"/>
          <p:cNvSpPr>
            <a:spLocks noEditPoints="1"/>
          </p:cNvSpPr>
          <p:nvPr/>
        </p:nvSpPr>
        <p:spPr bwMode="auto">
          <a:xfrm>
            <a:off x="5870914" y="4603778"/>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24" name="Freeform 9"/>
          <p:cNvSpPr>
            <a:spLocks noEditPoints="1"/>
          </p:cNvSpPr>
          <p:nvPr/>
        </p:nvSpPr>
        <p:spPr bwMode="auto">
          <a:xfrm>
            <a:off x="5898233" y="5745878"/>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749826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2958513" y="1206656"/>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Biznes ponad IT</a:t>
            </a:r>
            <a:endParaRPr lang="en-US" sz="3921" b="1" dirty="0">
              <a:sym typeface="Wingdings" panose="05000000000000000000" pitchFamily="2" charset="2"/>
            </a:endParaRPr>
          </a:p>
        </p:txBody>
      </p:sp>
      <p:sp>
        <p:nvSpPr>
          <p:cNvPr id="7" name="Text Placeholder 3"/>
          <p:cNvSpPr txBox="1">
            <a:spLocks/>
          </p:cNvSpPr>
          <p:nvPr/>
        </p:nvSpPr>
        <p:spPr>
          <a:xfrm>
            <a:off x="-1747717" y="388933"/>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Krok 2</a:t>
            </a:r>
            <a:endParaRPr lang="en-US" sz="3921" b="1" dirty="0">
              <a:sym typeface="Wingdings" panose="05000000000000000000" pitchFamily="2" charset="2"/>
            </a:endParaRPr>
          </a:p>
        </p:txBody>
      </p:sp>
      <p:sp>
        <p:nvSpPr>
          <p:cNvPr id="10" name="Text Placeholder 3"/>
          <p:cNvSpPr txBox="1">
            <a:spLocks/>
          </p:cNvSpPr>
          <p:nvPr/>
        </p:nvSpPr>
        <p:spPr>
          <a:xfrm>
            <a:off x="750743" y="4283720"/>
            <a:ext cx="4748178"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t>Zmiana w organizacji wymaga wsparcia</a:t>
            </a:r>
            <a:endParaRPr lang="en-US" sz="2745" dirty="0">
              <a:sym typeface="Wingdings" panose="05000000000000000000" pitchFamily="2" charset="2"/>
            </a:endParaRPr>
          </a:p>
        </p:txBody>
      </p:sp>
      <p:sp>
        <p:nvSpPr>
          <p:cNvPr id="11" name="Text Placeholder 3"/>
          <p:cNvSpPr txBox="1">
            <a:spLocks/>
          </p:cNvSpPr>
          <p:nvPr/>
        </p:nvSpPr>
        <p:spPr>
          <a:xfrm>
            <a:off x="767408" y="2564904"/>
            <a:ext cx="4651542"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Dostosuj się do procesów biznesowych w organizacji</a:t>
            </a:r>
            <a:endParaRPr lang="en-US" sz="2745" dirty="0">
              <a:sym typeface="Wingdings" panose="05000000000000000000" pitchFamily="2" charset="2"/>
            </a:endParaRPr>
          </a:p>
        </p:txBody>
      </p:sp>
      <p:sp>
        <p:nvSpPr>
          <p:cNvPr id="19" name="Text Placeholder 3"/>
          <p:cNvSpPr txBox="1">
            <a:spLocks/>
          </p:cNvSpPr>
          <p:nvPr/>
        </p:nvSpPr>
        <p:spPr>
          <a:xfrm>
            <a:off x="6907398" y="2547570"/>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Dopasuj rozwiązanie do procesów organizacji oraz wprowadź spójne definicje biznesowe</a:t>
            </a:r>
            <a:endParaRPr lang="en-US" sz="2353" dirty="0">
              <a:sym typeface="Wingdings" panose="05000000000000000000" pitchFamily="2" charset="2"/>
            </a:endParaRPr>
          </a:p>
        </p:txBody>
      </p:sp>
      <p:sp>
        <p:nvSpPr>
          <p:cNvPr id="20" name="Text Placeholder 3"/>
          <p:cNvSpPr txBox="1">
            <a:spLocks/>
          </p:cNvSpPr>
          <p:nvPr/>
        </p:nvSpPr>
        <p:spPr>
          <a:xfrm>
            <a:off x="6907395" y="3731073"/>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pl-PL" sz="2353" dirty="0">
              <a:sym typeface="Wingdings" panose="05000000000000000000" pitchFamily="2" charset="2"/>
            </a:endParaRPr>
          </a:p>
          <a:p>
            <a:pPr marL="0" indent="0" defTabSz="914458">
              <a:buNone/>
            </a:pPr>
            <a:r>
              <a:rPr lang="pl-PL" sz="2353" dirty="0">
                <a:sym typeface="Wingdings" panose="05000000000000000000" pitchFamily="2" charset="2"/>
              </a:rPr>
              <a:t>Zapewnij wsparcie dla użytkowników przy rozpoczęciu korzystania z rozwiązania</a:t>
            </a:r>
            <a:endParaRPr lang="en-US" sz="2353" dirty="0">
              <a:sym typeface="Wingdings" panose="05000000000000000000" pitchFamily="2" charset="2"/>
            </a:endParaRPr>
          </a:p>
        </p:txBody>
      </p:sp>
      <p:sp>
        <p:nvSpPr>
          <p:cNvPr id="14" name="Freeform 9"/>
          <p:cNvSpPr>
            <a:spLocks noEditPoints="1"/>
          </p:cNvSpPr>
          <p:nvPr/>
        </p:nvSpPr>
        <p:spPr bwMode="auto">
          <a:xfrm>
            <a:off x="5843953" y="2614441"/>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16" name="Freeform 9"/>
          <p:cNvSpPr>
            <a:spLocks noEditPoints="1"/>
          </p:cNvSpPr>
          <p:nvPr/>
        </p:nvSpPr>
        <p:spPr bwMode="auto">
          <a:xfrm>
            <a:off x="5838332" y="4341976"/>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1155893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1389770" y="1251640"/>
            <a:ext cx="899537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S</a:t>
            </a:r>
            <a:r>
              <a:rPr lang="en-US" sz="3921" b="1" dirty="0"/>
              <a:t>tart small, deliver quickly</a:t>
            </a:r>
            <a:r>
              <a:rPr lang="pl-PL" sz="3921" b="1" dirty="0"/>
              <a:t>, </a:t>
            </a:r>
            <a:r>
              <a:rPr lang="pl-PL" sz="3921" b="1" dirty="0" err="1"/>
              <a:t>think</a:t>
            </a:r>
            <a:r>
              <a:rPr lang="pl-PL" sz="3921" b="1" dirty="0"/>
              <a:t> big”</a:t>
            </a:r>
            <a:endParaRPr lang="en-US" sz="3921" b="1" dirty="0">
              <a:sym typeface="Wingdings" panose="05000000000000000000" pitchFamily="2" charset="2"/>
            </a:endParaRPr>
          </a:p>
        </p:txBody>
      </p:sp>
      <p:sp>
        <p:nvSpPr>
          <p:cNvPr id="6" name="Freeform 9"/>
          <p:cNvSpPr>
            <a:spLocks noEditPoints="1"/>
          </p:cNvSpPr>
          <p:nvPr/>
        </p:nvSpPr>
        <p:spPr bwMode="auto">
          <a:xfrm>
            <a:off x="5311393" y="4190994"/>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7" name="Text Placeholder 3"/>
          <p:cNvSpPr txBox="1">
            <a:spLocks/>
          </p:cNvSpPr>
          <p:nvPr/>
        </p:nvSpPr>
        <p:spPr>
          <a:xfrm>
            <a:off x="-1747717" y="388933"/>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Krok 3</a:t>
            </a:r>
            <a:endParaRPr lang="en-US" sz="3921" b="1" dirty="0">
              <a:sym typeface="Wingdings" panose="05000000000000000000" pitchFamily="2" charset="2"/>
            </a:endParaRPr>
          </a:p>
        </p:txBody>
      </p:sp>
      <p:sp>
        <p:nvSpPr>
          <p:cNvPr id="8" name="Text Placeholder 3"/>
          <p:cNvSpPr txBox="1">
            <a:spLocks/>
          </p:cNvSpPr>
          <p:nvPr/>
        </p:nvSpPr>
        <p:spPr>
          <a:xfrm>
            <a:off x="577677" y="5805264"/>
            <a:ext cx="435530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err="1">
                <a:sym typeface="Wingdings" panose="05000000000000000000" pitchFamily="2" charset="2"/>
              </a:rPr>
              <a:t>Think</a:t>
            </a:r>
            <a:r>
              <a:rPr lang="pl-PL" sz="2745" dirty="0">
                <a:sym typeface="Wingdings" panose="05000000000000000000" pitchFamily="2" charset="2"/>
              </a:rPr>
              <a:t> BIG</a:t>
            </a:r>
            <a:endParaRPr lang="en-US" sz="2745" dirty="0">
              <a:sym typeface="Wingdings" panose="05000000000000000000" pitchFamily="2" charset="2"/>
            </a:endParaRPr>
          </a:p>
        </p:txBody>
      </p:sp>
      <p:sp>
        <p:nvSpPr>
          <p:cNvPr id="10" name="Text Placeholder 3"/>
          <p:cNvSpPr txBox="1">
            <a:spLocks/>
          </p:cNvSpPr>
          <p:nvPr/>
        </p:nvSpPr>
        <p:spPr>
          <a:xfrm>
            <a:off x="527056" y="4279307"/>
            <a:ext cx="4748178"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err="1">
                <a:sym typeface="Wingdings" panose="05000000000000000000" pitchFamily="2" charset="2"/>
              </a:rPr>
              <a:t>Deliver</a:t>
            </a:r>
            <a:r>
              <a:rPr lang="pl-PL" sz="2745" dirty="0">
                <a:sym typeface="Wingdings" panose="05000000000000000000" pitchFamily="2" charset="2"/>
              </a:rPr>
              <a:t> </a:t>
            </a:r>
            <a:r>
              <a:rPr lang="pl-PL" sz="2745" dirty="0" err="1">
                <a:sym typeface="Wingdings" panose="05000000000000000000" pitchFamily="2" charset="2"/>
              </a:rPr>
              <a:t>quickly</a:t>
            </a:r>
            <a:endParaRPr lang="en-US" sz="2745" dirty="0">
              <a:sym typeface="Wingdings" panose="05000000000000000000" pitchFamily="2" charset="2"/>
            </a:endParaRPr>
          </a:p>
        </p:txBody>
      </p:sp>
      <p:sp>
        <p:nvSpPr>
          <p:cNvPr id="11" name="Text Placeholder 3"/>
          <p:cNvSpPr txBox="1">
            <a:spLocks/>
          </p:cNvSpPr>
          <p:nvPr/>
        </p:nvSpPr>
        <p:spPr>
          <a:xfrm>
            <a:off x="575374" y="2334120"/>
            <a:ext cx="4651542"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Start small</a:t>
            </a:r>
            <a:endParaRPr lang="en-US" sz="2745" dirty="0">
              <a:sym typeface="Wingdings" panose="05000000000000000000" pitchFamily="2" charset="2"/>
            </a:endParaRPr>
          </a:p>
        </p:txBody>
      </p:sp>
      <p:sp>
        <p:nvSpPr>
          <p:cNvPr id="18" name="Text Placeholder 3"/>
          <p:cNvSpPr txBox="1">
            <a:spLocks/>
          </p:cNvSpPr>
          <p:nvPr/>
        </p:nvSpPr>
        <p:spPr>
          <a:xfrm>
            <a:off x="6758393" y="5671401"/>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Uwzględnij potrzeby zmian i rozwoju rozwiązania w czasie</a:t>
            </a:r>
            <a:endParaRPr lang="en-US" sz="2353" dirty="0">
              <a:sym typeface="Wingdings" panose="05000000000000000000" pitchFamily="2" charset="2"/>
            </a:endParaRPr>
          </a:p>
        </p:txBody>
      </p:sp>
      <p:sp>
        <p:nvSpPr>
          <p:cNvPr id="19" name="Text Placeholder 3"/>
          <p:cNvSpPr txBox="1">
            <a:spLocks/>
          </p:cNvSpPr>
          <p:nvPr/>
        </p:nvSpPr>
        <p:spPr>
          <a:xfrm>
            <a:off x="6745245" y="1935981"/>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Znajdź obszar dla którego</a:t>
            </a:r>
          </a:p>
          <a:p>
            <a:pPr marL="0" indent="0" defTabSz="914458">
              <a:buNone/>
            </a:pPr>
            <a:r>
              <a:rPr lang="pl-PL" sz="2353" dirty="0">
                <a:sym typeface="Wingdings" panose="05000000000000000000" pitchFamily="2" charset="2"/>
              </a:rPr>
              <a:t>rozwiązanie przyniesie olbrzymią wartość, w krótkim czasie</a:t>
            </a:r>
            <a:endParaRPr lang="en-US" sz="2353" dirty="0">
              <a:sym typeface="Wingdings" panose="05000000000000000000" pitchFamily="2" charset="2"/>
            </a:endParaRPr>
          </a:p>
          <a:p>
            <a:pPr marL="0" indent="0" defTabSz="914458">
              <a:buNone/>
            </a:pPr>
            <a:endParaRPr lang="pl-PL" sz="2745" dirty="0">
              <a:sym typeface="Wingdings" panose="05000000000000000000" pitchFamily="2" charset="2"/>
            </a:endParaRPr>
          </a:p>
          <a:p>
            <a:pPr marL="0" indent="0" defTabSz="914458">
              <a:buNone/>
            </a:pPr>
            <a:r>
              <a:rPr lang="pl-PL" sz="2353" dirty="0">
                <a:sym typeface="Wingdings" panose="05000000000000000000" pitchFamily="2" charset="2"/>
              </a:rPr>
              <a:t>3 wspaniałych (Business User, Analityk, Developer)</a:t>
            </a:r>
          </a:p>
          <a:p>
            <a:pPr marL="0" indent="0" defTabSz="914458">
              <a:buNone/>
            </a:pPr>
            <a:r>
              <a:rPr lang="pl-PL" sz="2353" dirty="0">
                <a:sym typeface="Wingdings" panose="05000000000000000000" pitchFamily="2" charset="2"/>
              </a:rPr>
              <a:t>„Tydzień -&gt; miesiąc -&gt; kwartał”</a:t>
            </a:r>
          </a:p>
          <a:p>
            <a:pPr marL="0" indent="0" defTabSz="914458">
              <a:buNone/>
            </a:pPr>
            <a:r>
              <a:rPr lang="pl-PL" sz="2353" dirty="0">
                <a:sym typeface="Wingdings" panose="05000000000000000000" pitchFamily="2" charset="2"/>
              </a:rPr>
              <a:t>RACT (</a:t>
            </a:r>
            <a:r>
              <a:rPr lang="pl-PL" sz="2353" dirty="0" err="1">
                <a:sym typeface="Wingdings" panose="05000000000000000000" pitchFamily="2" charset="2"/>
              </a:rPr>
              <a:t>Relevant</a:t>
            </a:r>
            <a:r>
              <a:rPr lang="pl-PL" sz="2353" dirty="0">
                <a:sym typeface="Wingdings" panose="05000000000000000000" pitchFamily="2" charset="2"/>
              </a:rPr>
              <a:t> ?</a:t>
            </a:r>
            <a:r>
              <a:rPr lang="pl-PL" sz="2353" dirty="0" err="1">
                <a:sym typeface="Wingdings" panose="05000000000000000000" pitchFamily="2" charset="2"/>
              </a:rPr>
              <a:t>Accurate</a:t>
            </a:r>
            <a:r>
              <a:rPr lang="pl-PL" sz="2353" dirty="0">
                <a:sym typeface="Wingdings" panose="05000000000000000000" pitchFamily="2" charset="2"/>
              </a:rPr>
              <a:t>? </a:t>
            </a:r>
            <a:r>
              <a:rPr lang="pl-PL" sz="2353" dirty="0" err="1">
                <a:sym typeface="Wingdings" panose="05000000000000000000" pitchFamily="2" charset="2"/>
              </a:rPr>
              <a:t>Consistent</a:t>
            </a:r>
            <a:r>
              <a:rPr lang="pl-PL" sz="2353" dirty="0">
                <a:sym typeface="Wingdings" panose="05000000000000000000" pitchFamily="2" charset="2"/>
              </a:rPr>
              <a:t>? </a:t>
            </a:r>
            <a:r>
              <a:rPr lang="pl-PL" sz="2353" dirty="0" err="1">
                <a:sym typeface="Wingdings" panose="05000000000000000000" pitchFamily="2" charset="2"/>
              </a:rPr>
              <a:t>Timely</a:t>
            </a:r>
            <a:r>
              <a:rPr lang="pl-PL" sz="2353" dirty="0">
                <a:sym typeface="Wingdings" panose="05000000000000000000" pitchFamily="2" charset="2"/>
              </a:rPr>
              <a:t>?)</a:t>
            </a:r>
          </a:p>
          <a:p>
            <a:pPr marL="0" indent="0" defTabSz="914458">
              <a:buNone/>
            </a:pPr>
            <a:endParaRPr lang="en-US" sz="2745" dirty="0">
              <a:sym typeface="Wingdings" panose="05000000000000000000" pitchFamily="2" charset="2"/>
            </a:endParaRPr>
          </a:p>
        </p:txBody>
      </p:sp>
      <p:sp>
        <p:nvSpPr>
          <p:cNvPr id="20" name="Text Placeholder 3"/>
          <p:cNvSpPr txBox="1">
            <a:spLocks/>
          </p:cNvSpPr>
          <p:nvPr/>
        </p:nvSpPr>
        <p:spPr>
          <a:xfrm>
            <a:off x="6745244" y="3365419"/>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en-US" sz="2745" dirty="0">
              <a:sym typeface="Wingdings" panose="05000000000000000000" pitchFamily="2" charset="2"/>
            </a:endParaRPr>
          </a:p>
        </p:txBody>
      </p:sp>
      <p:sp>
        <p:nvSpPr>
          <p:cNvPr id="13" name="Freeform 9"/>
          <p:cNvSpPr>
            <a:spLocks noEditPoints="1"/>
          </p:cNvSpPr>
          <p:nvPr/>
        </p:nvSpPr>
        <p:spPr bwMode="auto">
          <a:xfrm>
            <a:off x="5308413" y="2270897"/>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14" name="Freeform 9"/>
          <p:cNvSpPr>
            <a:spLocks noEditPoints="1"/>
          </p:cNvSpPr>
          <p:nvPr/>
        </p:nvSpPr>
        <p:spPr bwMode="auto">
          <a:xfrm>
            <a:off x="5323553" y="5729657"/>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3382975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a:spLocks/>
          </p:cNvSpPr>
          <p:nvPr/>
        </p:nvSpPr>
        <p:spPr>
          <a:xfrm>
            <a:off x="-1747717" y="388933"/>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Krok 4</a:t>
            </a:r>
            <a:endParaRPr lang="en-US" sz="3921" b="1" dirty="0">
              <a:sym typeface="Wingdings" panose="05000000000000000000" pitchFamily="2" charset="2"/>
            </a:endParaRPr>
          </a:p>
        </p:txBody>
      </p:sp>
      <p:sp>
        <p:nvSpPr>
          <p:cNvPr id="13" name="Text Placeholder 3"/>
          <p:cNvSpPr txBox="1">
            <a:spLocks/>
          </p:cNvSpPr>
          <p:nvPr/>
        </p:nvSpPr>
        <p:spPr>
          <a:xfrm>
            <a:off x="2136791" y="1251640"/>
            <a:ext cx="824835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sym typeface="Wingdings" panose="05000000000000000000" pitchFamily="2" charset="2"/>
              </a:rPr>
              <a:t>Zadbaj o marketing oraz PR</a:t>
            </a:r>
            <a:endParaRPr lang="en-US" sz="3921" b="1" dirty="0">
              <a:sym typeface="Wingdings" panose="05000000000000000000" pitchFamily="2" charset="2"/>
            </a:endParaRPr>
          </a:p>
        </p:txBody>
      </p:sp>
      <p:sp>
        <p:nvSpPr>
          <p:cNvPr id="16" name="Text Placeholder 3"/>
          <p:cNvSpPr txBox="1">
            <a:spLocks/>
          </p:cNvSpPr>
          <p:nvPr/>
        </p:nvSpPr>
        <p:spPr>
          <a:xfrm>
            <a:off x="642749" y="2277752"/>
            <a:ext cx="435530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Bądź rozpoznawalny</a:t>
            </a:r>
            <a:endParaRPr lang="en-US" sz="2745" dirty="0">
              <a:sym typeface="Wingdings" panose="05000000000000000000" pitchFamily="2" charset="2"/>
            </a:endParaRPr>
          </a:p>
        </p:txBody>
      </p:sp>
      <p:sp>
        <p:nvSpPr>
          <p:cNvPr id="17" name="Text Placeholder 3"/>
          <p:cNvSpPr txBox="1">
            <a:spLocks/>
          </p:cNvSpPr>
          <p:nvPr/>
        </p:nvSpPr>
        <p:spPr>
          <a:xfrm>
            <a:off x="642750" y="5163271"/>
            <a:ext cx="4748178"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t>Ewangelizuj organizację</a:t>
            </a:r>
            <a:endParaRPr lang="en-US" sz="2745" dirty="0">
              <a:sym typeface="Wingdings" panose="05000000000000000000" pitchFamily="2" charset="2"/>
            </a:endParaRPr>
          </a:p>
        </p:txBody>
      </p:sp>
      <p:sp>
        <p:nvSpPr>
          <p:cNvPr id="21" name="Text Placeholder 3"/>
          <p:cNvSpPr txBox="1">
            <a:spLocks/>
          </p:cNvSpPr>
          <p:nvPr/>
        </p:nvSpPr>
        <p:spPr>
          <a:xfrm>
            <a:off x="659415" y="3437857"/>
            <a:ext cx="4651542"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Uzależnij biznes</a:t>
            </a:r>
            <a:endParaRPr lang="en-US" sz="2745" dirty="0">
              <a:sym typeface="Wingdings" panose="05000000000000000000" pitchFamily="2" charset="2"/>
            </a:endParaRPr>
          </a:p>
        </p:txBody>
      </p:sp>
      <p:sp>
        <p:nvSpPr>
          <p:cNvPr id="24" name="Text Placeholder 3"/>
          <p:cNvSpPr txBox="1">
            <a:spLocks/>
          </p:cNvSpPr>
          <p:nvPr/>
        </p:nvSpPr>
        <p:spPr>
          <a:xfrm>
            <a:off x="6755512" y="2114347"/>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Nazwij system</a:t>
            </a:r>
          </a:p>
          <a:p>
            <a:pPr marL="0" indent="0" defTabSz="914458">
              <a:buNone/>
            </a:pPr>
            <a:r>
              <a:rPr lang="pl-PL" sz="2353" dirty="0">
                <a:sym typeface="Wingdings" panose="05000000000000000000" pitchFamily="2" charset="2"/>
              </a:rPr>
              <a:t>Zapewnij wewnętrzną promocję</a:t>
            </a:r>
          </a:p>
          <a:p>
            <a:pPr marL="0" indent="0" defTabSz="914458">
              <a:buNone/>
            </a:pPr>
            <a:endParaRPr lang="en-US" sz="2353" dirty="0">
              <a:sym typeface="Wingdings" panose="05000000000000000000" pitchFamily="2" charset="2"/>
            </a:endParaRPr>
          </a:p>
        </p:txBody>
      </p:sp>
      <p:sp>
        <p:nvSpPr>
          <p:cNvPr id="25" name="Text Placeholder 3"/>
          <p:cNvSpPr txBox="1">
            <a:spLocks/>
          </p:cNvSpPr>
          <p:nvPr/>
        </p:nvSpPr>
        <p:spPr>
          <a:xfrm>
            <a:off x="6773610" y="3437857"/>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Zapewniaj stałą, wysoką jakość i funkcjonalność rozwiązania</a:t>
            </a:r>
          </a:p>
          <a:p>
            <a:pPr marL="0" indent="0" defTabSz="914458">
              <a:buNone/>
            </a:pPr>
            <a:endParaRPr lang="en-US" sz="2353" dirty="0">
              <a:sym typeface="Wingdings" panose="05000000000000000000" pitchFamily="2" charset="2"/>
            </a:endParaRPr>
          </a:p>
        </p:txBody>
      </p:sp>
      <p:sp>
        <p:nvSpPr>
          <p:cNvPr id="26" name="Text Placeholder 3"/>
          <p:cNvSpPr txBox="1">
            <a:spLocks/>
          </p:cNvSpPr>
          <p:nvPr/>
        </p:nvSpPr>
        <p:spPr>
          <a:xfrm>
            <a:off x="6809676" y="5046414"/>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en-US" sz="2745" dirty="0">
              <a:sym typeface="Wingdings" panose="05000000000000000000" pitchFamily="2" charset="2"/>
            </a:endParaRPr>
          </a:p>
        </p:txBody>
      </p:sp>
      <p:sp>
        <p:nvSpPr>
          <p:cNvPr id="27" name="Text Placeholder 3"/>
          <p:cNvSpPr txBox="1">
            <a:spLocks/>
          </p:cNvSpPr>
          <p:nvPr/>
        </p:nvSpPr>
        <p:spPr>
          <a:xfrm>
            <a:off x="6809675" y="4933444"/>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Podążaj za trendami rynkowymi</a:t>
            </a:r>
          </a:p>
          <a:p>
            <a:pPr marL="0" indent="0" defTabSz="914458">
              <a:buNone/>
            </a:pPr>
            <a:r>
              <a:rPr lang="pl-PL" sz="2353" dirty="0">
                <a:sym typeface="Wingdings" panose="05000000000000000000" pitchFamily="2" charset="2"/>
              </a:rPr>
              <a:t>Inwestuj w nowości</a:t>
            </a:r>
          </a:p>
        </p:txBody>
      </p:sp>
      <p:sp>
        <p:nvSpPr>
          <p:cNvPr id="15" name="Freeform 9"/>
          <p:cNvSpPr>
            <a:spLocks noEditPoints="1"/>
          </p:cNvSpPr>
          <p:nvPr/>
        </p:nvSpPr>
        <p:spPr bwMode="auto">
          <a:xfrm>
            <a:off x="5588750" y="2172603"/>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18" name="Freeform 9"/>
          <p:cNvSpPr>
            <a:spLocks noEditPoints="1"/>
          </p:cNvSpPr>
          <p:nvPr/>
        </p:nvSpPr>
        <p:spPr bwMode="auto">
          <a:xfrm>
            <a:off x="5588750" y="3437857"/>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19" name="Freeform 9"/>
          <p:cNvSpPr>
            <a:spLocks noEditPoints="1"/>
          </p:cNvSpPr>
          <p:nvPr/>
        </p:nvSpPr>
        <p:spPr bwMode="auto">
          <a:xfrm>
            <a:off x="5588750" y="5046414"/>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162079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1247934" y="1251140"/>
            <a:ext cx="9833760"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sym typeface="Wingdings" panose="05000000000000000000" pitchFamily="2" charset="2"/>
              </a:rPr>
              <a:t>Zbuduj strategię wdrożenia BI dla organizacji</a:t>
            </a:r>
            <a:endParaRPr lang="en-US" sz="3921" b="1" dirty="0">
              <a:sym typeface="Wingdings" panose="05000000000000000000" pitchFamily="2" charset="2"/>
            </a:endParaRPr>
          </a:p>
        </p:txBody>
      </p:sp>
      <p:sp>
        <p:nvSpPr>
          <p:cNvPr id="7" name="Text Placeholder 3"/>
          <p:cNvSpPr txBox="1">
            <a:spLocks/>
          </p:cNvSpPr>
          <p:nvPr/>
        </p:nvSpPr>
        <p:spPr>
          <a:xfrm>
            <a:off x="-1747717" y="388933"/>
            <a:ext cx="6455504"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58">
              <a:buNone/>
            </a:pPr>
            <a:r>
              <a:rPr lang="pl-PL" sz="3921" b="1" dirty="0"/>
              <a:t>Krok 5</a:t>
            </a:r>
            <a:endParaRPr lang="en-US" sz="3921" b="1" dirty="0">
              <a:sym typeface="Wingdings" panose="05000000000000000000" pitchFamily="2" charset="2"/>
            </a:endParaRPr>
          </a:p>
        </p:txBody>
      </p:sp>
      <p:sp>
        <p:nvSpPr>
          <p:cNvPr id="8" name="Text Placeholder 3"/>
          <p:cNvSpPr txBox="1">
            <a:spLocks/>
          </p:cNvSpPr>
          <p:nvPr/>
        </p:nvSpPr>
        <p:spPr>
          <a:xfrm>
            <a:off x="629845" y="2327120"/>
            <a:ext cx="4355303"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BI to nie projekt !!!</a:t>
            </a:r>
            <a:endParaRPr lang="en-US" sz="2745" dirty="0">
              <a:sym typeface="Wingdings" panose="05000000000000000000" pitchFamily="2" charset="2"/>
            </a:endParaRPr>
          </a:p>
        </p:txBody>
      </p:sp>
      <p:sp>
        <p:nvSpPr>
          <p:cNvPr id="10" name="Text Placeholder 3"/>
          <p:cNvSpPr txBox="1">
            <a:spLocks/>
          </p:cNvSpPr>
          <p:nvPr/>
        </p:nvSpPr>
        <p:spPr>
          <a:xfrm>
            <a:off x="642750" y="5609268"/>
            <a:ext cx="4748178"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Zespół</a:t>
            </a:r>
            <a:endParaRPr lang="en-US" sz="2745" dirty="0">
              <a:sym typeface="Wingdings" panose="05000000000000000000" pitchFamily="2" charset="2"/>
            </a:endParaRPr>
          </a:p>
        </p:txBody>
      </p:sp>
      <p:sp>
        <p:nvSpPr>
          <p:cNvPr id="11" name="Text Placeholder 3"/>
          <p:cNvSpPr txBox="1">
            <a:spLocks/>
          </p:cNvSpPr>
          <p:nvPr/>
        </p:nvSpPr>
        <p:spPr>
          <a:xfrm>
            <a:off x="615216" y="3658967"/>
            <a:ext cx="4651542"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745" dirty="0">
                <a:sym typeface="Wingdings" panose="05000000000000000000" pitchFamily="2" charset="2"/>
              </a:rPr>
              <a:t>Dywersyfikuj sponsorów</a:t>
            </a:r>
            <a:endParaRPr lang="en-US" sz="2745" dirty="0">
              <a:sym typeface="Wingdings" panose="05000000000000000000" pitchFamily="2" charset="2"/>
            </a:endParaRPr>
          </a:p>
        </p:txBody>
      </p:sp>
      <p:sp>
        <p:nvSpPr>
          <p:cNvPr id="18" name="Text Placeholder 3"/>
          <p:cNvSpPr txBox="1">
            <a:spLocks/>
          </p:cNvSpPr>
          <p:nvPr/>
        </p:nvSpPr>
        <p:spPr>
          <a:xfrm>
            <a:off x="6799406" y="2176072"/>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Powołuj i mierz efektywność projektów, ale zarządzaj programem BI w organizacji</a:t>
            </a:r>
          </a:p>
        </p:txBody>
      </p:sp>
      <p:sp>
        <p:nvSpPr>
          <p:cNvPr id="19" name="Text Placeholder 3"/>
          <p:cNvSpPr txBox="1">
            <a:spLocks/>
          </p:cNvSpPr>
          <p:nvPr/>
        </p:nvSpPr>
        <p:spPr>
          <a:xfrm>
            <a:off x="6799401" y="3529874"/>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2353" dirty="0">
                <a:sym typeface="Wingdings" panose="05000000000000000000" pitchFamily="2" charset="2"/>
              </a:rPr>
              <a:t>Szukaj akceptacji budżetów u niezależnych właścicieli biznesowych</a:t>
            </a:r>
          </a:p>
          <a:p>
            <a:pPr marL="0" indent="0" defTabSz="914458">
              <a:buNone/>
            </a:pPr>
            <a:endParaRPr lang="pl-PL" sz="2745" dirty="0">
              <a:sym typeface="Wingdings" panose="05000000000000000000" pitchFamily="2" charset="2"/>
            </a:endParaRPr>
          </a:p>
          <a:p>
            <a:pPr marL="0" indent="0" defTabSz="914458">
              <a:buNone/>
            </a:pPr>
            <a:endParaRPr lang="pl-PL" sz="2353" dirty="0">
              <a:sym typeface="Wingdings" panose="05000000000000000000" pitchFamily="2" charset="2"/>
            </a:endParaRPr>
          </a:p>
          <a:p>
            <a:pPr marL="0" indent="0" defTabSz="914458">
              <a:buNone/>
            </a:pPr>
            <a:r>
              <a:rPr lang="pl-PL" sz="2353" dirty="0">
                <a:sym typeface="Wingdings" panose="05000000000000000000" pitchFamily="2" charset="2"/>
              </a:rPr>
              <a:t>Buduj kompetencje</a:t>
            </a:r>
          </a:p>
          <a:p>
            <a:pPr marL="0" indent="0" defTabSz="914458">
              <a:buNone/>
            </a:pPr>
            <a:r>
              <a:rPr lang="pl-PL" sz="2353" dirty="0">
                <a:sym typeface="Wingdings" panose="05000000000000000000" pitchFamily="2" charset="2"/>
              </a:rPr>
              <a:t>Wykorzystuj doświadczenie i wsparcie ekspertów</a:t>
            </a:r>
          </a:p>
          <a:p>
            <a:pPr marL="0" indent="0" defTabSz="914458">
              <a:buNone/>
            </a:pPr>
            <a:endParaRPr lang="pl-PL" sz="2745" dirty="0">
              <a:sym typeface="Wingdings" panose="05000000000000000000" pitchFamily="2" charset="2"/>
            </a:endParaRPr>
          </a:p>
          <a:p>
            <a:pPr marL="0" indent="0" defTabSz="914458">
              <a:buNone/>
            </a:pPr>
            <a:endParaRPr lang="en-US" sz="2745" dirty="0">
              <a:sym typeface="Wingdings" panose="05000000000000000000" pitchFamily="2" charset="2"/>
            </a:endParaRPr>
          </a:p>
        </p:txBody>
      </p:sp>
      <p:sp>
        <p:nvSpPr>
          <p:cNvPr id="20" name="Text Placeholder 3"/>
          <p:cNvSpPr txBox="1">
            <a:spLocks/>
          </p:cNvSpPr>
          <p:nvPr/>
        </p:nvSpPr>
        <p:spPr>
          <a:xfrm>
            <a:off x="6804697" y="5082150"/>
            <a:ext cx="5198057" cy="669832"/>
          </a:xfrm>
          <a:prstGeom prst="rect">
            <a:avLst/>
          </a:prstGeom>
        </p:spPr>
        <p:txBody>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endParaRPr lang="en-US" sz="2745" dirty="0">
              <a:sym typeface="Wingdings" panose="05000000000000000000" pitchFamily="2" charset="2"/>
            </a:endParaRPr>
          </a:p>
        </p:txBody>
      </p:sp>
      <p:sp>
        <p:nvSpPr>
          <p:cNvPr id="13" name="Freeform 9"/>
          <p:cNvSpPr>
            <a:spLocks noEditPoints="1"/>
          </p:cNvSpPr>
          <p:nvPr/>
        </p:nvSpPr>
        <p:spPr bwMode="auto">
          <a:xfrm>
            <a:off x="5588750" y="2172603"/>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14" name="Freeform 9"/>
          <p:cNvSpPr>
            <a:spLocks noEditPoints="1"/>
          </p:cNvSpPr>
          <p:nvPr/>
        </p:nvSpPr>
        <p:spPr bwMode="auto">
          <a:xfrm>
            <a:off x="5588750" y="3588130"/>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
        <p:nvSpPr>
          <p:cNvPr id="16" name="Freeform 9"/>
          <p:cNvSpPr>
            <a:spLocks noEditPoints="1"/>
          </p:cNvSpPr>
          <p:nvPr/>
        </p:nvSpPr>
        <p:spPr bwMode="auto">
          <a:xfrm>
            <a:off x="5588750" y="5332608"/>
            <a:ext cx="576064" cy="5533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5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pPr defTabSz="1194973">
              <a:defRPr/>
            </a:pPr>
            <a:endParaRPr lang="en-US" sz="2353" dirty="0">
              <a:solidFill>
                <a:prstClr val="black"/>
              </a:solidFill>
              <a:latin typeface="Segoe UI"/>
            </a:endParaRPr>
          </a:p>
        </p:txBody>
      </p:sp>
    </p:spTree>
    <p:extLst>
      <p:ext uri="{BB962C8B-B14F-4D97-AF65-F5344CB8AC3E}">
        <p14:creationId xmlns:p14="http://schemas.microsoft.com/office/powerpoint/2010/main" val="1274609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pl-PL" sz="3137" dirty="0"/>
            </a:br>
            <a:r>
              <a:rPr lang="pl-PL" sz="4000" dirty="0"/>
              <a:t>5 kroków, aby uzyskać wsparcie i znaleźć sponsora dla projektu w obszarze analityki i BI w organizacji</a:t>
            </a:r>
            <a:br>
              <a:rPr lang="pl-PL" sz="3137" dirty="0"/>
            </a:br>
            <a:br>
              <a:rPr lang="pl-PL" sz="3137" dirty="0"/>
            </a:br>
            <a:br>
              <a:rPr lang="pl-PL" sz="3137" dirty="0"/>
            </a:br>
            <a:r>
              <a:rPr lang="pl-PL" sz="1961" b="1" dirty="0"/>
              <a:t>Bartłomiej Graczyk, </a:t>
            </a:r>
            <a:r>
              <a:rPr lang="pl-PL" sz="1568" dirty="0"/>
              <a:t>Data Platform Solution Architect, Microsoft</a:t>
            </a:r>
            <a:br>
              <a:rPr lang="pl-PL" sz="1961" dirty="0"/>
            </a:br>
            <a:r>
              <a:rPr lang="pl-PL" sz="1961" b="1" dirty="0"/>
              <a:t>Kamil Gliński,</a:t>
            </a:r>
            <a:r>
              <a:rPr lang="pl-PL" sz="1961" dirty="0"/>
              <a:t> </a:t>
            </a:r>
            <a:r>
              <a:rPr lang="pl-PL" sz="1568" dirty="0"/>
              <a:t>Dyrektor Departamentu Narzędzi Wsparcia Sieci </a:t>
            </a:r>
            <a:r>
              <a:rPr lang="pl-PL" sz="1568" dirty="0" err="1"/>
              <a:t>Sprzedaży,Credit</a:t>
            </a:r>
            <a:r>
              <a:rPr lang="pl-PL" sz="1568" dirty="0"/>
              <a:t> </a:t>
            </a:r>
            <a:r>
              <a:rPr lang="pl-PL" sz="1568" dirty="0" err="1"/>
              <a:t>Agricole</a:t>
            </a:r>
            <a:endParaRPr lang="en-US" sz="3137"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416480" y="5085184"/>
            <a:ext cx="1518893" cy="1161194"/>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68696" y="4854895"/>
            <a:ext cx="4408864" cy="1621772"/>
          </a:xfrm>
          <a:prstGeom prst="rect">
            <a:avLst/>
          </a:prstGeom>
        </p:spPr>
      </p:pic>
    </p:spTree>
    <p:extLst>
      <p:ext uri="{BB962C8B-B14F-4D97-AF65-F5344CB8AC3E}">
        <p14:creationId xmlns:p14="http://schemas.microsoft.com/office/powerpoint/2010/main" val="3342468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04112" y="4243663"/>
            <a:ext cx="2375559" cy="506875"/>
          </a:xfrm>
          <a:prstGeom prst="rect">
            <a:avLst/>
          </a:prstGeom>
        </p:spPr>
      </p:pic>
      <p:sp>
        <p:nvSpPr>
          <p:cNvPr id="2" name="Rectangle 1"/>
          <p:cNvSpPr/>
          <p:nvPr/>
        </p:nvSpPr>
        <p:spPr>
          <a:xfrm>
            <a:off x="464040" y="4243663"/>
            <a:ext cx="6094444" cy="1993431"/>
          </a:xfrm>
          <a:prstGeom prst="rect">
            <a:avLst/>
          </a:prstGeom>
        </p:spPr>
        <p:txBody>
          <a:bodyPr>
            <a:spAutoFit/>
          </a:bodyPr>
          <a:lstStyle/>
          <a:p>
            <a:pPr defTabSz="896386"/>
            <a:r>
              <a:rPr lang="pl-PL" sz="2353" b="1" kern="0" dirty="0">
                <a:solidFill>
                  <a:sysClr val="windowText" lastClr="000000"/>
                </a:solidFill>
              </a:rPr>
              <a:t>Bartłomiej Graczyk, </a:t>
            </a:r>
            <a:r>
              <a:rPr lang="pl-PL" sz="1765" kern="0" dirty="0">
                <a:solidFill>
                  <a:sysClr val="windowText" lastClr="000000"/>
                </a:solidFill>
              </a:rPr>
              <a:t>Data Platform Solution Architect, Microsoft, </a:t>
            </a:r>
            <a:r>
              <a:rPr lang="pl-PL" sz="1765" b="1" kern="0" dirty="0">
                <a:solidFill>
                  <a:sysClr val="windowText" lastClr="000000"/>
                </a:solidFill>
                <a:hlinkClick r:id="rId4"/>
              </a:rPr>
              <a:t>bagra@microsoft.com</a:t>
            </a:r>
            <a:endParaRPr lang="pl-PL" sz="1765" b="1" kern="0" dirty="0">
              <a:solidFill>
                <a:sysClr val="windowText" lastClr="000000"/>
              </a:solidFill>
            </a:endParaRPr>
          </a:p>
          <a:p>
            <a:pPr defTabSz="896386"/>
            <a:br>
              <a:rPr lang="pl-PL" sz="2353" kern="0" dirty="0">
                <a:solidFill>
                  <a:sysClr val="windowText" lastClr="000000"/>
                </a:solidFill>
              </a:rPr>
            </a:br>
            <a:r>
              <a:rPr lang="pl-PL" sz="2353" b="1" kern="0" dirty="0">
                <a:solidFill>
                  <a:sysClr val="windowText" lastClr="000000"/>
                </a:solidFill>
              </a:rPr>
              <a:t>Kamil Gliński,</a:t>
            </a:r>
            <a:r>
              <a:rPr lang="pl-PL" sz="2353" kern="0" dirty="0">
                <a:solidFill>
                  <a:sysClr val="windowText" lastClr="000000"/>
                </a:solidFill>
              </a:rPr>
              <a:t> </a:t>
            </a:r>
            <a:r>
              <a:rPr lang="pl-PL" sz="1765" kern="0" dirty="0">
                <a:solidFill>
                  <a:sysClr val="windowText" lastClr="000000"/>
                </a:solidFill>
              </a:rPr>
              <a:t>Dyrektor Departamentu Narzędzi Wsparcia Sieci Sprzedaży, </a:t>
            </a:r>
            <a:br>
              <a:rPr lang="pl-PL" sz="1765" kern="0" dirty="0">
                <a:solidFill>
                  <a:sysClr val="windowText" lastClr="000000"/>
                </a:solidFill>
              </a:rPr>
            </a:br>
            <a:r>
              <a:rPr lang="pl-PL" sz="1765" kern="0" dirty="0" err="1">
                <a:solidFill>
                  <a:sysClr val="windowText" lastClr="000000"/>
                </a:solidFill>
              </a:rPr>
              <a:t>Credit</a:t>
            </a:r>
            <a:r>
              <a:rPr lang="pl-PL" sz="1765" kern="0" dirty="0">
                <a:solidFill>
                  <a:sysClr val="windowText" lastClr="000000"/>
                </a:solidFill>
              </a:rPr>
              <a:t> </a:t>
            </a:r>
            <a:r>
              <a:rPr lang="pl-PL" sz="1765" kern="0" dirty="0" err="1">
                <a:solidFill>
                  <a:sysClr val="windowText" lastClr="000000"/>
                </a:solidFill>
              </a:rPr>
              <a:t>Agricole</a:t>
            </a:r>
            <a:r>
              <a:rPr lang="pl-PL" sz="1765" kern="0" dirty="0">
                <a:solidFill>
                  <a:sysClr val="windowText" lastClr="000000"/>
                </a:solidFill>
              </a:rPr>
              <a:t>,</a:t>
            </a:r>
            <a:r>
              <a:rPr lang="en-US" sz="1765" b="1" kern="0" dirty="0">
                <a:solidFill>
                  <a:sysClr val="windowText" lastClr="000000"/>
                </a:solidFill>
              </a:rPr>
              <a:t> </a:t>
            </a:r>
            <a:r>
              <a:rPr lang="en-US" sz="1765" b="1" kern="0" dirty="0">
                <a:solidFill>
                  <a:sysClr val="windowText" lastClr="000000"/>
                </a:solidFill>
                <a:hlinkClick r:id="rId5"/>
              </a:rPr>
              <a:t>KGlinski@credit-agricole.pl</a:t>
            </a:r>
            <a:endParaRPr lang="pl-PL" sz="1765" kern="0" dirty="0">
              <a:solidFill>
                <a:sysClr val="windowText" lastClr="000000"/>
              </a:solidFill>
            </a:endParaRPr>
          </a:p>
        </p:txBody>
      </p:sp>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64153" y="5081040"/>
            <a:ext cx="1512168" cy="1156053"/>
          </a:xfrm>
          <a:prstGeom prst="rect">
            <a:avLst/>
          </a:prstGeom>
        </p:spPr>
      </p:pic>
    </p:spTree>
    <p:extLst>
      <p:ext uri="{BB962C8B-B14F-4D97-AF65-F5344CB8AC3E}">
        <p14:creationId xmlns:p14="http://schemas.microsoft.com/office/powerpoint/2010/main" val="331617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116632"/>
            <a:ext cx="10058400" cy="6269399"/>
          </a:xfrm>
          <a:prstGeom prst="rect">
            <a:avLst/>
          </a:prstGeom>
        </p:spPr>
      </p:pic>
    </p:spTree>
    <p:extLst>
      <p:ext uri="{BB962C8B-B14F-4D97-AF65-F5344CB8AC3E}">
        <p14:creationId xmlns:p14="http://schemas.microsoft.com/office/powerpoint/2010/main" val="266584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5294" dirty="0"/>
              <a:t>Bartłomiej GRACZYK</a:t>
            </a:r>
          </a:p>
        </p:txBody>
      </p:sp>
      <p:sp>
        <p:nvSpPr>
          <p:cNvPr id="5" name="Content Placeholder 6"/>
          <p:cNvSpPr txBox="1">
            <a:spLocks/>
          </p:cNvSpPr>
          <p:nvPr/>
        </p:nvSpPr>
        <p:spPr>
          <a:xfrm>
            <a:off x="669207" y="1245522"/>
            <a:ext cx="11522794" cy="4368809"/>
          </a:xfrm>
          <a:prstGeom prst="rect">
            <a:avLst/>
          </a:prstGeom>
        </p:spPr>
        <p:txBody>
          <a:bodyPr vert="horz" wrap="square" lIns="143428" tIns="89642" rIns="143428" bIns="89642" rtlCol="0">
            <a:spAutoFit/>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1800" b="1" dirty="0"/>
              <a:t>Architekt rozwiązań </a:t>
            </a:r>
            <a:r>
              <a:rPr lang="en-US" sz="1800" b="1" dirty="0"/>
              <a:t>SQL | DW | BI | MS Licensing Expert</a:t>
            </a:r>
          </a:p>
          <a:p>
            <a:pPr marL="336178" indent="-336178" defTabSz="914458"/>
            <a:endParaRPr lang="en-US" sz="2000" dirty="0"/>
          </a:p>
          <a:p>
            <a:pPr marL="631001" lvl="1" indent="-285695" defTabSz="914458"/>
            <a:r>
              <a:rPr lang="pl-PL" sz="1800" dirty="0"/>
              <a:t>Kilkuletnie doświadczenie w realizacji projektów w środowiskach</a:t>
            </a:r>
          </a:p>
          <a:p>
            <a:pPr marL="336145" lvl="1" indent="0" defTabSz="914458">
              <a:buNone/>
            </a:pPr>
            <a:r>
              <a:rPr lang="pl-PL" sz="1800" dirty="0"/>
              <a:t>	komercyjnych, jak i administracji publicznej z zakresu rozwiązań</a:t>
            </a:r>
          </a:p>
          <a:p>
            <a:pPr marL="336145" lvl="1" indent="0" defTabSz="914458">
              <a:buNone/>
            </a:pPr>
            <a:r>
              <a:rPr lang="pl-PL" sz="1800" dirty="0"/>
              <a:t>	Microsoft, w szczególności Business </a:t>
            </a:r>
            <a:r>
              <a:rPr lang="pl-PL" sz="1800" dirty="0" err="1"/>
              <a:t>Intelligence</a:t>
            </a:r>
            <a:r>
              <a:rPr lang="pl-PL" sz="1800" dirty="0"/>
              <a:t> &amp; Data </a:t>
            </a:r>
            <a:r>
              <a:rPr lang="pl-PL" sz="1800" dirty="0" err="1"/>
              <a:t>Warehouse</a:t>
            </a:r>
            <a:r>
              <a:rPr lang="pl-PL" sz="1800" dirty="0"/>
              <a:t> / EPM / BPM </a:t>
            </a:r>
          </a:p>
          <a:p>
            <a:pPr marL="631001" lvl="1" indent="-285695" defTabSz="914458"/>
            <a:r>
              <a:rPr lang="pl-PL" sz="1800" dirty="0"/>
              <a:t>Ekspert w zakresie licencjonowania produktów Microsoft oraz Software </a:t>
            </a:r>
            <a:r>
              <a:rPr lang="pl-PL" sz="1800" dirty="0" err="1"/>
              <a:t>Asset</a:t>
            </a:r>
            <a:r>
              <a:rPr lang="pl-PL" sz="1800" dirty="0"/>
              <a:t> Management</a:t>
            </a:r>
          </a:p>
          <a:p>
            <a:pPr marL="631001" lvl="1" indent="-285695" defTabSz="914458"/>
            <a:r>
              <a:rPr lang="pl-PL" sz="1800" dirty="0"/>
              <a:t>Autor publikacji i prelegent na konferencjach i sesjach tematycznych</a:t>
            </a:r>
          </a:p>
          <a:p>
            <a:pPr marL="456958" lvl="1" indent="0" defTabSz="914458">
              <a:buNone/>
            </a:pPr>
            <a:r>
              <a:rPr lang="pl-PL" sz="1800" dirty="0"/>
              <a:t>(m.in. Time For SharePoint, VirtualStudy.pl, Microsoft SQL Server 2008 R2 </a:t>
            </a:r>
            <a:r>
              <a:rPr lang="pl-PL" sz="1800" dirty="0" err="1"/>
              <a:t>Launch</a:t>
            </a:r>
            <a:r>
              <a:rPr lang="en-US" sz="1800" dirty="0"/>
              <a:t>, SQL Server  2014 </a:t>
            </a:r>
            <a:br>
              <a:rPr lang="en-US" sz="1800" dirty="0"/>
            </a:br>
            <a:r>
              <a:rPr lang="en-US" sz="1800" dirty="0" err="1"/>
              <a:t>Wypływa</a:t>
            </a:r>
            <a:r>
              <a:rPr lang="en-US" sz="1800" dirty="0"/>
              <a:t> </a:t>
            </a:r>
            <a:r>
              <a:rPr lang="en-US" sz="1800" dirty="0" err="1"/>
              <a:t>na</a:t>
            </a:r>
            <a:r>
              <a:rPr lang="en-US" sz="1800" dirty="0"/>
              <a:t> ocean Big Data, </a:t>
            </a:r>
            <a:r>
              <a:rPr lang="en-US" sz="1800" dirty="0" err="1"/>
              <a:t>szkolenia</a:t>
            </a:r>
            <a:r>
              <a:rPr lang="en-US" sz="1800" dirty="0"/>
              <a:t> MVA</a:t>
            </a:r>
            <a:r>
              <a:rPr lang="pl-PL" sz="1800" dirty="0"/>
              <a:t>) </a:t>
            </a:r>
          </a:p>
          <a:p>
            <a:pPr marL="631001" lvl="1" indent="-285695" defTabSz="914458"/>
            <a:r>
              <a:rPr lang="pl-PL" sz="1800" dirty="0"/>
              <a:t>Microsoft </a:t>
            </a:r>
            <a:r>
              <a:rPr lang="pl-PL" sz="1800" dirty="0" err="1"/>
              <a:t>Certified</a:t>
            </a:r>
            <a:r>
              <a:rPr lang="pl-PL" sz="1800" dirty="0"/>
              <a:t> </a:t>
            </a:r>
            <a:r>
              <a:rPr lang="pl-PL" sz="1800" dirty="0" err="1"/>
              <a:t>Trainer</a:t>
            </a:r>
            <a:endParaRPr lang="pl-PL" sz="1800" dirty="0"/>
          </a:p>
          <a:p>
            <a:pPr marL="631001" lvl="1" indent="-285695" defTabSz="914458"/>
            <a:r>
              <a:rPr lang="pl-PL" sz="1800" dirty="0"/>
              <a:t>Most </a:t>
            </a:r>
            <a:r>
              <a:rPr lang="pl-PL" sz="1800" dirty="0" err="1"/>
              <a:t>Valuable</a:t>
            </a:r>
            <a:r>
              <a:rPr lang="pl-PL" sz="1800" dirty="0"/>
              <a:t> Professional (MVP) w kategorii SQL Server</a:t>
            </a:r>
            <a:r>
              <a:rPr lang="en-US" sz="1800" dirty="0"/>
              <a:t> (2013-2015)</a:t>
            </a:r>
          </a:p>
          <a:p>
            <a:pPr marL="631001" lvl="1" indent="-285695" defTabSz="914458"/>
            <a:r>
              <a:rPr lang="en-US" sz="1800" dirty="0"/>
              <a:t>Od </a:t>
            </a:r>
            <a:r>
              <a:rPr lang="en-US" sz="1800" dirty="0" err="1"/>
              <a:t>października</a:t>
            </a:r>
            <a:r>
              <a:rPr lang="en-US" sz="1800" dirty="0"/>
              <a:t> 2015 - Data Platform Solution Architect, Microsoft </a:t>
            </a:r>
          </a:p>
          <a:p>
            <a:pPr marL="572748" lvl="1" indent="-236570" defTabSz="914458"/>
            <a:endParaRPr lang="pl-PL" sz="1800" dirty="0"/>
          </a:p>
          <a:p>
            <a:pPr marL="572748" lvl="1" indent="-236570" defTabSz="914458"/>
            <a:endParaRPr lang="en-US" sz="1800" dirty="0"/>
          </a:p>
        </p:txBody>
      </p:sp>
      <p:sp>
        <p:nvSpPr>
          <p:cNvPr id="6" name="Content Placeholder 6"/>
          <p:cNvSpPr txBox="1">
            <a:spLocks/>
          </p:cNvSpPr>
          <p:nvPr/>
        </p:nvSpPr>
        <p:spPr>
          <a:xfrm>
            <a:off x="669207" y="5391487"/>
            <a:ext cx="11522794" cy="1344128"/>
          </a:xfrm>
          <a:prstGeom prst="rect">
            <a:avLst/>
          </a:prstGeom>
        </p:spPr>
        <p:txBody>
          <a:bodyPr vert="horz" wrap="square" lIns="143428" tIns="89642" rIns="143428" bIns="89642" rtlCol="0">
            <a:spAutoFit/>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en-US" sz="1800" b="1" dirty="0"/>
              <a:t>Data Platform Solution Architect</a:t>
            </a:r>
          </a:p>
          <a:p>
            <a:pPr marL="0" indent="0" defTabSz="914458">
              <a:buNone/>
            </a:pPr>
            <a:r>
              <a:rPr lang="en-US" sz="1800" b="1" dirty="0">
                <a:hlinkClick r:id="rId2"/>
              </a:rPr>
              <a:t>bagra@microsoft.com</a:t>
            </a:r>
            <a:endParaRPr lang="pl-PL" sz="1800" b="1" dirty="0"/>
          </a:p>
          <a:p>
            <a:pPr marL="0" indent="0" defTabSz="914458">
              <a:buNone/>
            </a:pPr>
            <a:r>
              <a:rPr lang="en-US" sz="1800" b="1" dirty="0">
                <a:hlinkClick r:id="rId3"/>
              </a:rPr>
              <a:t>bartek@graczyk.info.pl</a:t>
            </a:r>
            <a:endParaRPr lang="pl-PL" sz="1800" b="1" dirty="0"/>
          </a:p>
          <a:p>
            <a:pPr marL="572748" lvl="1" indent="-236570" defTabSz="914458"/>
            <a:endParaRPr lang="en-US" sz="1800"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886196" y="-2315"/>
            <a:ext cx="2286195" cy="2386989"/>
          </a:xfrm>
          <a:prstGeom prst="ellipse">
            <a:avLst/>
          </a:prstGeom>
          <a:ln>
            <a:noFill/>
          </a:ln>
          <a:effectLst>
            <a:softEdge rad="112500"/>
          </a:effectLst>
        </p:spPr>
      </p:pic>
      <p:pic>
        <p:nvPicPr>
          <p:cNvPr id="8" name="Picture 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96200" y="5013176"/>
            <a:ext cx="4408864" cy="1621772"/>
          </a:xfrm>
          <a:prstGeom prst="rect">
            <a:avLst/>
          </a:prstGeom>
        </p:spPr>
      </p:pic>
    </p:spTree>
    <p:extLst>
      <p:ext uri="{BB962C8B-B14F-4D97-AF65-F5344CB8AC3E}">
        <p14:creationId xmlns:p14="http://schemas.microsoft.com/office/powerpoint/2010/main" val="2422779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12948" y="88253"/>
            <a:ext cx="2202485" cy="2202485"/>
          </a:xfrm>
          <a:prstGeom prst="ellipse">
            <a:avLst/>
          </a:prstGeom>
          <a:ln>
            <a:noFill/>
          </a:ln>
          <a:effectLst>
            <a:softEdge rad="112500"/>
          </a:effectLst>
        </p:spPr>
      </p:pic>
      <p:sp>
        <p:nvSpPr>
          <p:cNvPr id="4" name="Title 1"/>
          <p:cNvSpPr>
            <a:spLocks noGrp="1"/>
          </p:cNvSpPr>
          <p:nvPr>
            <p:ph type="title"/>
          </p:nvPr>
        </p:nvSpPr>
        <p:spPr/>
        <p:txBody>
          <a:bodyPr/>
          <a:lstStyle/>
          <a:p>
            <a:r>
              <a:rPr lang="pl-PL" sz="5294" dirty="0"/>
              <a:t>Kamil GLIŃSKI</a:t>
            </a:r>
            <a:endParaRPr lang="en-US" sz="5294" dirty="0"/>
          </a:p>
        </p:txBody>
      </p:sp>
      <p:sp>
        <p:nvSpPr>
          <p:cNvPr id="5" name="Content Placeholder 6"/>
          <p:cNvSpPr txBox="1">
            <a:spLocks/>
          </p:cNvSpPr>
          <p:nvPr/>
        </p:nvSpPr>
        <p:spPr>
          <a:xfrm>
            <a:off x="669207" y="1099971"/>
            <a:ext cx="11522794" cy="3974930"/>
          </a:xfrm>
          <a:prstGeom prst="rect">
            <a:avLst/>
          </a:prstGeom>
        </p:spPr>
        <p:txBody>
          <a:bodyPr vert="horz" wrap="square" lIns="143428" tIns="89642" rIns="143428" bIns="89642" rtlCol="0" anchor="t">
            <a:spAutoFit/>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1800" b="1" dirty="0"/>
              <a:t>Dyrektor Departamentu Narzędzi Wsparcia Sieci Sprzedaży - </a:t>
            </a:r>
            <a:r>
              <a:rPr lang="pl-PL" sz="1800" b="1" dirty="0" err="1"/>
              <a:t>Credit</a:t>
            </a:r>
            <a:r>
              <a:rPr lang="pl-PL" sz="1800" b="1" dirty="0"/>
              <a:t> </a:t>
            </a:r>
            <a:r>
              <a:rPr lang="pl-PL" sz="1800" b="1" dirty="0" err="1"/>
              <a:t>Agricole</a:t>
            </a:r>
            <a:r>
              <a:rPr lang="pl-PL" sz="1800" b="1" dirty="0"/>
              <a:t> Bank Polska</a:t>
            </a:r>
          </a:p>
          <a:p>
            <a:pPr marL="0" indent="0" defTabSz="914458">
              <a:buNone/>
            </a:pPr>
            <a:r>
              <a:rPr lang="pl-PL" sz="1800" b="1" dirty="0"/>
              <a:t>Partner Ecco-Logic (Consulting/Analizy/Hurtownie Danych)</a:t>
            </a:r>
          </a:p>
          <a:p>
            <a:pPr marL="99608" indent="0" defTabSz="914458">
              <a:buNone/>
            </a:pPr>
            <a:r>
              <a:rPr lang="pl-PL" sz="1800" u="sng" dirty="0">
                <a:latin typeface="Segoe UI"/>
              </a:rPr>
              <a:t>Odpowiedzialności</a:t>
            </a:r>
            <a:r>
              <a:rPr lang="pl-PL" sz="1800" dirty="0">
                <a:latin typeface="Segoe UI"/>
              </a:rPr>
              <a:t>: </a:t>
            </a:r>
          </a:p>
          <a:p>
            <a:pPr marL="99608" indent="0" defTabSz="914458">
              <a:buNone/>
            </a:pPr>
            <a:endParaRPr lang="pl-PL" sz="1800" dirty="0">
              <a:latin typeface="Segoe UI"/>
            </a:endParaRPr>
          </a:p>
          <a:p>
            <a:pPr marL="572748" lvl="1" indent="-236570" defTabSz="914458"/>
            <a:r>
              <a:rPr lang="pl-PL" sz="1800" dirty="0"/>
              <a:t>Zarządzanie zespołami pracującymi na styku IT i Sprzedaży/Marketingu w szczególności w obszarach  wykorzystania danych</a:t>
            </a:r>
          </a:p>
          <a:p>
            <a:pPr marL="572748" lvl="1" indent="-236570" defTabSz="914458"/>
            <a:r>
              <a:rPr lang="pl-PL" sz="1800" dirty="0"/>
              <a:t>Budowa platform BI oraz biznesowych Hurtowni Danych (MS SQL, Oracle, SPSS, SAS)</a:t>
            </a:r>
          </a:p>
          <a:p>
            <a:pPr marL="631001" lvl="1" indent="-285695" defTabSz="914458"/>
            <a:r>
              <a:rPr lang="pl-PL" sz="1800" dirty="0"/>
              <a:t>15 lat doświadczenia w obszarze MIS/Performance Management w bankowości detalicznej i SME</a:t>
            </a:r>
          </a:p>
          <a:p>
            <a:pPr marL="631001" lvl="1" indent="-285695" defTabSz="914458"/>
            <a:r>
              <a:rPr lang="pl-PL" sz="1800" dirty="0"/>
              <a:t>Właściciel biznesowy</a:t>
            </a:r>
            <a:r>
              <a:rPr lang="en-US" sz="1800" dirty="0"/>
              <a:t> </a:t>
            </a:r>
            <a:r>
              <a:rPr lang="en-US" sz="1800" dirty="0" err="1"/>
              <a:t>licznych</a:t>
            </a:r>
            <a:r>
              <a:rPr lang="en-US" sz="1800" dirty="0"/>
              <a:t> </a:t>
            </a:r>
            <a:r>
              <a:rPr lang="en-US" sz="1800" dirty="0" err="1"/>
              <a:t>projektów</a:t>
            </a:r>
            <a:r>
              <a:rPr lang="en-US" sz="1800" dirty="0"/>
              <a:t> CRM </a:t>
            </a:r>
            <a:r>
              <a:rPr lang="en-US" sz="1800" dirty="0" err="1"/>
              <a:t>zarówno</a:t>
            </a:r>
            <a:r>
              <a:rPr lang="en-US" sz="1800" dirty="0"/>
              <a:t> w </a:t>
            </a:r>
            <a:r>
              <a:rPr lang="en-US" sz="1800" dirty="0" err="1"/>
              <a:t>obszarze</a:t>
            </a:r>
            <a:r>
              <a:rPr lang="en-US" sz="1800" dirty="0"/>
              <a:t> </a:t>
            </a:r>
            <a:r>
              <a:rPr lang="en-US" sz="1800" dirty="0" err="1"/>
              <a:t>analitycznym</a:t>
            </a:r>
            <a:r>
              <a:rPr lang="en-US" sz="1800" dirty="0"/>
              <a:t> </a:t>
            </a:r>
            <a:r>
              <a:rPr lang="en-US" sz="1800" dirty="0" err="1"/>
              <a:t>jak</a:t>
            </a:r>
            <a:r>
              <a:rPr lang="en-US" sz="1800" dirty="0"/>
              <a:t> </a:t>
            </a:r>
            <a:r>
              <a:rPr lang="en-US" sz="1800" dirty="0" err="1"/>
              <a:t>i</a:t>
            </a:r>
            <a:r>
              <a:rPr lang="en-US" sz="1800" dirty="0"/>
              <a:t> </a:t>
            </a:r>
            <a:r>
              <a:rPr lang="en-US" sz="1800" dirty="0" err="1"/>
              <a:t>operacyjnym</a:t>
            </a:r>
            <a:endParaRPr lang="en-US" sz="1800" dirty="0"/>
          </a:p>
          <a:p>
            <a:pPr marL="631001" lvl="1" indent="-285695" defTabSz="914458"/>
            <a:r>
              <a:rPr lang="en-US" sz="1800" dirty="0" err="1"/>
              <a:t>Prelegent</a:t>
            </a:r>
            <a:r>
              <a:rPr lang="en-US" sz="1800" dirty="0"/>
              <a:t> </a:t>
            </a:r>
            <a:r>
              <a:rPr lang="en-US" sz="1800" dirty="0" err="1"/>
              <a:t>na</a:t>
            </a:r>
            <a:r>
              <a:rPr lang="en-US" sz="1800" dirty="0"/>
              <a:t> </a:t>
            </a:r>
            <a:r>
              <a:rPr lang="en-US" sz="1800" dirty="0" err="1"/>
              <a:t>konferencjach</a:t>
            </a:r>
            <a:r>
              <a:rPr lang="en-US" sz="1800" dirty="0"/>
              <a:t> BI / </a:t>
            </a:r>
            <a:r>
              <a:rPr lang="en-US" sz="1800" dirty="0" err="1"/>
              <a:t>DataMining</a:t>
            </a:r>
            <a:r>
              <a:rPr lang="en-US" sz="1800" dirty="0"/>
              <a:t> </a:t>
            </a:r>
          </a:p>
          <a:p>
            <a:pPr marL="572748" lvl="1" indent="-236570" defTabSz="914458"/>
            <a:r>
              <a:rPr lang="pl-PL" sz="1800" dirty="0"/>
              <a:t>Zarządzanie zespołami analitycznego wsparcia działań biznesowych w tym budowa systemów motywacyjnych i ich rozliczanie.</a:t>
            </a:r>
          </a:p>
          <a:p>
            <a:pPr marL="572748" lvl="1" indent="-236570" defTabSz="914458"/>
            <a:endParaRPr lang="pl-PL" sz="1800" dirty="0"/>
          </a:p>
        </p:txBody>
      </p:sp>
      <p:sp>
        <p:nvSpPr>
          <p:cNvPr id="6" name="Content Placeholder 6"/>
          <p:cNvSpPr txBox="1">
            <a:spLocks/>
          </p:cNvSpPr>
          <p:nvPr/>
        </p:nvSpPr>
        <p:spPr>
          <a:xfrm>
            <a:off x="669207" y="5391486"/>
            <a:ext cx="11522794" cy="734893"/>
          </a:xfrm>
          <a:prstGeom prst="rect">
            <a:avLst/>
          </a:prstGeom>
        </p:spPr>
        <p:txBody>
          <a:bodyPr vert="horz" wrap="square" lIns="143428" tIns="89642" rIns="143428" bIns="89642" rtlCol="0">
            <a:spAutoFit/>
          </a:bodyPr>
          <a:lstStyle>
            <a:lvl1pPr marL="342934" marR="0" indent="-34293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58" marR="0" indent="-241324"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80"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803"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426" marR="0" indent="-228623" algn="l" defTabSz="93283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297"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715"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1" indent="-233209" algn="l" defTabSz="9328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58">
              <a:buNone/>
            </a:pPr>
            <a:r>
              <a:rPr lang="pl-PL" sz="1800" b="1" dirty="0" err="1"/>
              <a:t>Credit</a:t>
            </a:r>
            <a:r>
              <a:rPr lang="pl-PL" sz="1800" b="1" dirty="0"/>
              <a:t> </a:t>
            </a:r>
            <a:r>
              <a:rPr lang="pl-PL" sz="1800" b="1" dirty="0" err="1"/>
              <a:t>Agricole</a:t>
            </a:r>
            <a:endParaRPr lang="en-US" sz="1800" b="1" dirty="0"/>
          </a:p>
          <a:p>
            <a:pPr marL="0" indent="0" defTabSz="914458">
              <a:buNone/>
            </a:pPr>
            <a:r>
              <a:rPr lang="en-US" sz="1800" b="1" dirty="0"/>
              <a:t>KGlinski@credit-agricole.pl</a:t>
            </a:r>
            <a:endParaRPr lang="en-US" sz="180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153777" y="5013176"/>
            <a:ext cx="1795374" cy="1372563"/>
          </a:xfrm>
          <a:prstGeom prst="rect">
            <a:avLst/>
          </a:prstGeom>
        </p:spPr>
      </p:pic>
    </p:spTree>
    <p:extLst>
      <p:ext uri="{BB962C8B-B14F-4D97-AF65-F5344CB8AC3E}">
        <p14:creationId xmlns:p14="http://schemas.microsoft.com/office/powerpoint/2010/main" val="2585432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43472" y="2492896"/>
            <a:ext cx="10081120" cy="1792287"/>
          </a:xfrm>
        </p:spPr>
        <p:txBody>
          <a:bodyPr>
            <a:normAutofit fontScale="90000"/>
          </a:bodyPr>
          <a:lstStyle/>
          <a:p>
            <a:r>
              <a:rPr lang="pl-PL" b="0" i="1" dirty="0"/>
              <a:t>(…)Business </a:t>
            </a:r>
            <a:r>
              <a:rPr lang="pl-PL" b="0" i="1" dirty="0" err="1"/>
              <a:t>Intelligence</a:t>
            </a:r>
            <a:r>
              <a:rPr lang="pl-PL" b="0" dirty="0"/>
              <a:t> pozwala pozyskiwać wiedzę z różnorodnych źródeł danych w celu podejmowania trafnych decyzji biznesowych(…)</a:t>
            </a:r>
            <a:endParaRPr lang="en-US" sz="3137" dirty="0"/>
          </a:p>
        </p:txBody>
      </p:sp>
    </p:spTree>
    <p:extLst>
      <p:ext uri="{BB962C8B-B14F-4D97-AF65-F5344CB8AC3E}">
        <p14:creationId xmlns:p14="http://schemas.microsoft.com/office/powerpoint/2010/main" val="337511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60241" indent="-560241">
              <a:buFont typeface="Arial" panose="020B0604020202020204" pitchFamily="34" charset="0"/>
              <a:buChar char="•"/>
            </a:pPr>
            <a:r>
              <a:rPr lang="pl-PL" sz="3921" dirty="0"/>
              <a:t>Pytanie na dobry początek dyskusji…</a:t>
            </a:r>
            <a:r>
              <a:rPr lang="pl-PL" sz="3921" dirty="0">
                <a:sym typeface="Wingdings" panose="05000000000000000000" pitchFamily="2" charset="2"/>
              </a:rPr>
              <a:t></a:t>
            </a:r>
            <a:br>
              <a:rPr lang="pl-PL" sz="3921" dirty="0">
                <a:sym typeface="Wingdings" panose="05000000000000000000" pitchFamily="2" charset="2"/>
              </a:rPr>
            </a:br>
            <a:br>
              <a:rPr lang="pl-PL" sz="3921" dirty="0">
                <a:sym typeface="Wingdings" panose="05000000000000000000" pitchFamily="2" charset="2"/>
              </a:rPr>
            </a:br>
            <a:br>
              <a:rPr lang="pl-PL" sz="3921" dirty="0">
                <a:sym typeface="Wingdings" panose="05000000000000000000" pitchFamily="2" charset="2"/>
              </a:rPr>
            </a:br>
            <a:r>
              <a:rPr lang="pl-PL" sz="3921" dirty="0">
                <a:sym typeface="Wingdings" panose="05000000000000000000" pitchFamily="2" charset="2"/>
              </a:rPr>
              <a:t>Komu z Państwa/Was udało się zdobyć pieniądze na rozwiązania klasy BI w organizacji?</a:t>
            </a:r>
            <a:endParaRPr lang="pl-PL" sz="3921" dirty="0"/>
          </a:p>
        </p:txBody>
      </p:sp>
    </p:spTree>
    <p:extLst>
      <p:ext uri="{BB962C8B-B14F-4D97-AF65-F5344CB8AC3E}">
        <p14:creationId xmlns:p14="http://schemas.microsoft.com/office/powerpoint/2010/main" val="37357964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529" dirty="0"/>
              <a:t>Co wiemy lub mówi się o Business </a:t>
            </a:r>
            <a:r>
              <a:rPr lang="pl-PL" sz="3529" dirty="0" err="1"/>
              <a:t>Intelligence</a:t>
            </a:r>
            <a:r>
              <a:rPr lang="pl-PL" sz="3529" dirty="0"/>
              <a:t>…..czyli wartość rozwiązań Business </a:t>
            </a:r>
            <a:r>
              <a:rPr lang="pl-PL" sz="3529" dirty="0" err="1"/>
              <a:t>Intelligence</a:t>
            </a:r>
            <a:r>
              <a:rPr lang="pl-PL" sz="3529" dirty="0"/>
              <a:t> dla organizacji</a:t>
            </a:r>
            <a:br>
              <a:rPr lang="pl-PL" sz="3529" dirty="0"/>
            </a:br>
            <a:br>
              <a:rPr lang="pl-PL" sz="3529" dirty="0"/>
            </a:br>
            <a:r>
              <a:rPr lang="pl-PL" sz="3529" dirty="0"/>
              <a:t>Czy to się może nie udać ?  - zagrożenia dla rozwiązań BI w  organizacji</a:t>
            </a:r>
            <a:br>
              <a:rPr lang="pl-PL" sz="3529" dirty="0"/>
            </a:br>
            <a:br>
              <a:rPr lang="pl-PL" sz="3529" dirty="0"/>
            </a:br>
            <a:r>
              <a:rPr lang="pl-PL" sz="3529" dirty="0"/>
              <a:t>5 pierwszych kroków</a:t>
            </a:r>
            <a:endParaRPr lang="pl-PL" sz="3921" dirty="0"/>
          </a:p>
        </p:txBody>
      </p:sp>
      <p:sp>
        <p:nvSpPr>
          <p:cNvPr id="5" name="Title 1"/>
          <p:cNvSpPr txBox="1">
            <a:spLocks/>
          </p:cNvSpPr>
          <p:nvPr/>
        </p:nvSpPr>
        <p:spPr>
          <a:xfrm>
            <a:off x="269240" y="288403"/>
            <a:ext cx="11653523" cy="1795962"/>
          </a:xfrm>
          <a:prstGeom prst="rect">
            <a:avLst/>
          </a:prstGeom>
          <a:noFill/>
        </p:spPr>
        <p:txBody>
          <a:bodyPr vert="horz" wrap="square" lIns="143428" tIns="89642" rIns="143428" bIns="89642" rtlCol="0" anchor="t" anchorCtr="0">
            <a:noAutofit/>
          </a:bodyPr>
          <a:lstStyle>
            <a:lvl1pPr algn="l" defTabSz="932835" rtl="0" eaLnBrk="1" latinLnBrk="0" hangingPunct="1">
              <a:lnSpc>
                <a:spcPct val="90000"/>
              </a:lnSpc>
              <a:spcBef>
                <a:spcPct val="0"/>
              </a:spcBef>
              <a:buNone/>
              <a:defRPr lang="en-US" sz="8801" b="0" kern="1200" cap="none" spc="-100" baseline="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pPr defTabSz="914458"/>
            <a:r>
              <a:rPr lang="pl-PL" sz="5882" b="1" spc="-98" dirty="0"/>
              <a:t>Agenda</a:t>
            </a:r>
            <a:endParaRPr lang="pl-PL" sz="6470" b="1" spc="-98" dirty="0"/>
          </a:p>
        </p:txBody>
      </p:sp>
    </p:spTree>
    <p:extLst>
      <p:ext uri="{BB962C8B-B14F-4D97-AF65-F5344CB8AC3E}">
        <p14:creationId xmlns:p14="http://schemas.microsoft.com/office/powerpoint/2010/main" val="470433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5294" dirty="0"/>
              <a:t>Co wiemy lub mówi się o Business </a:t>
            </a:r>
            <a:r>
              <a:rPr lang="pl-PL" sz="5294" dirty="0" err="1"/>
              <a:t>Intelligence</a:t>
            </a:r>
            <a:r>
              <a:rPr lang="pl-PL" sz="5294" dirty="0"/>
              <a:t>…..czyli wartość rozwiązań Business </a:t>
            </a:r>
            <a:r>
              <a:rPr lang="pl-PL" sz="5294" dirty="0" err="1"/>
              <a:t>Intelligence</a:t>
            </a:r>
            <a:r>
              <a:rPr lang="pl-PL" sz="5294" dirty="0"/>
              <a:t> dla organizacji</a:t>
            </a:r>
            <a:endParaRPr lang="pl-PL" sz="5882" dirty="0"/>
          </a:p>
        </p:txBody>
      </p:sp>
    </p:spTree>
    <p:extLst>
      <p:ext uri="{BB962C8B-B14F-4D97-AF65-F5344CB8AC3E}">
        <p14:creationId xmlns:p14="http://schemas.microsoft.com/office/powerpoint/2010/main" val="2223613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0" y="-13095"/>
            <a:ext cx="5199264" cy="687060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r" defTabSz="896386">
              <a:lnSpc>
                <a:spcPct val="90000"/>
              </a:lnSpc>
              <a:spcAft>
                <a:spcPts val="588"/>
              </a:spcAft>
              <a:defRPr/>
            </a:pPr>
            <a:endParaRPr lang="en-US" sz="784" kern="0" dirty="0">
              <a:gradFill>
                <a:gsLst>
                  <a:gs pos="92920">
                    <a:srgbClr val="000000"/>
                  </a:gs>
                  <a:gs pos="71000">
                    <a:srgbClr val="000000"/>
                  </a:gs>
                </a:gsLst>
                <a:lin ang="5400000" scaled="0"/>
              </a:gradFill>
            </a:endParaRPr>
          </a:p>
        </p:txBody>
      </p:sp>
      <p:sp>
        <p:nvSpPr>
          <p:cNvPr id="1244" name="AutoShape 509"/>
          <p:cNvSpPr>
            <a:spLocks noChangeAspect="1" noChangeArrowheads="1" noTextEdit="1"/>
          </p:cNvSpPr>
          <p:nvPr/>
        </p:nvSpPr>
        <p:spPr bwMode="auto">
          <a:xfrm>
            <a:off x="-550616" y="2049709"/>
            <a:ext cx="2745301" cy="26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kern="0">
              <a:solidFill>
                <a:srgbClr val="000000"/>
              </a:solidFill>
            </a:endParaRPr>
          </a:p>
        </p:txBody>
      </p:sp>
      <p:sp>
        <p:nvSpPr>
          <p:cNvPr id="487" name="TextBox 486"/>
          <p:cNvSpPr txBox="1"/>
          <p:nvPr/>
        </p:nvSpPr>
        <p:spPr>
          <a:xfrm>
            <a:off x="261799" y="2007051"/>
            <a:ext cx="4757655" cy="2843899"/>
          </a:xfrm>
          <a:prstGeom prst="rect">
            <a:avLst/>
          </a:prstGeom>
          <a:noFill/>
        </p:spPr>
        <p:txBody>
          <a:bodyPr wrap="square" lIns="179285" tIns="143428" rIns="179285" bIns="143428" rtlCol="0" anchor="t">
            <a:noAutofit/>
          </a:bodyPr>
          <a:lstStyle/>
          <a:p>
            <a:pPr defTabSz="896386">
              <a:lnSpc>
                <a:spcPct val="90000"/>
              </a:lnSpc>
              <a:spcAft>
                <a:spcPts val="588"/>
              </a:spcAft>
              <a:defRPr/>
            </a:pPr>
            <a:r>
              <a:rPr lang="pl-PL" sz="4313" kern="0" dirty="0">
                <a:solidFill>
                  <a:srgbClr val="FFFFFF"/>
                </a:solidFill>
                <a:latin typeface="Segoe UI Light"/>
              </a:rPr>
              <a:t>Dostęp do danych stwarza możliwość podejmowania bardziej wartościowych decyzji biznesowych</a:t>
            </a:r>
            <a:endParaRPr lang="en-US" sz="4313" kern="0" dirty="0">
              <a:solidFill>
                <a:srgbClr val="FFFFFF"/>
              </a:solidFill>
              <a:latin typeface="Segoe UI Light"/>
            </a:endParaRPr>
          </a:p>
        </p:txBody>
      </p:sp>
      <p:sp>
        <p:nvSpPr>
          <p:cNvPr id="45" name="Rectangle 44"/>
          <p:cNvSpPr/>
          <p:nvPr/>
        </p:nvSpPr>
        <p:spPr bwMode="auto">
          <a:xfrm>
            <a:off x="5654231" y="253304"/>
            <a:ext cx="6067986" cy="20169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88249" rIns="89642" bIns="143428" numCol="1" spcCol="0" rtlCol="0" fromWordArt="0" anchor="t" anchorCtr="0" forceAA="0" compatLnSpc="1">
            <a:prstTxWarp prst="textNoShape">
              <a:avLst/>
            </a:prstTxWarp>
            <a:noAutofit/>
          </a:bodyPr>
          <a:lstStyle/>
          <a:p>
            <a:pPr defTabSz="914102">
              <a:lnSpc>
                <a:spcPct val="90000"/>
              </a:lnSpc>
              <a:defRPr/>
            </a:pPr>
            <a:r>
              <a:rPr lang="pl-PL" sz="2745" kern="0" spc="-49" dirty="0">
                <a:solidFill>
                  <a:srgbClr val="002050"/>
                </a:solidFill>
                <a:latin typeface="Segoe UI Light"/>
                <a:ea typeface="Segoe UI" pitchFamily="34" charset="0"/>
                <a:cs typeface="Segoe UI" pitchFamily="34" charset="0"/>
              </a:rPr>
              <a:t>Eksplozja źródeł danych….</a:t>
            </a:r>
            <a:endParaRPr lang="en-US" sz="2745" kern="0" spc="-49" dirty="0">
              <a:solidFill>
                <a:srgbClr val="002050"/>
              </a:solidFill>
              <a:latin typeface="Segoe UI Light"/>
              <a:ea typeface="Segoe UI" pitchFamily="34" charset="0"/>
              <a:cs typeface="Segoe UI" pitchFamily="34" charset="0"/>
            </a:endParaRPr>
          </a:p>
        </p:txBody>
      </p:sp>
      <p:sp>
        <p:nvSpPr>
          <p:cNvPr id="46" name="Rectangle 45"/>
          <p:cNvSpPr/>
          <p:nvPr/>
        </p:nvSpPr>
        <p:spPr bwMode="auto">
          <a:xfrm>
            <a:off x="5654231" y="2261588"/>
            <a:ext cx="6067986" cy="201695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88249" rIns="89642" bIns="143428" numCol="1" spcCol="0" rtlCol="0" fromWordArt="0" anchor="t" anchorCtr="0" forceAA="0" compatLnSpc="1">
            <a:prstTxWarp prst="textNoShape">
              <a:avLst/>
            </a:prstTxWarp>
            <a:noAutofit/>
          </a:bodyPr>
          <a:lstStyle/>
          <a:p>
            <a:pPr defTabSz="914102">
              <a:lnSpc>
                <a:spcPct val="90000"/>
              </a:lnSpc>
              <a:defRPr/>
            </a:pPr>
            <a:r>
              <a:rPr lang="en-IN" sz="2745" kern="0" spc="-49" dirty="0">
                <a:solidFill>
                  <a:srgbClr val="002050"/>
                </a:solidFill>
                <a:latin typeface="Segoe UI Light"/>
                <a:ea typeface="Segoe UI" pitchFamily="34" charset="0"/>
                <a:cs typeface="Segoe UI" pitchFamily="34" charset="0"/>
              </a:rPr>
              <a:t>…</a:t>
            </a:r>
            <a:r>
              <a:rPr lang="pl-PL" sz="2745" kern="0" spc="-49" dirty="0">
                <a:solidFill>
                  <a:srgbClr val="002050"/>
                </a:solidFill>
                <a:latin typeface="Segoe UI Light"/>
                <a:ea typeface="Segoe UI" pitchFamily="34" charset="0"/>
                <a:cs typeface="Segoe UI" pitchFamily="34" charset="0"/>
              </a:rPr>
              <a:t>prowadzi do eksplozji ilości danych</a:t>
            </a:r>
            <a:r>
              <a:rPr lang="en-IN" sz="2745" kern="0" spc="-49" dirty="0">
                <a:solidFill>
                  <a:srgbClr val="002050"/>
                </a:solidFill>
                <a:latin typeface="Segoe UI Light"/>
                <a:ea typeface="Segoe UI" pitchFamily="34" charset="0"/>
                <a:cs typeface="Segoe UI" pitchFamily="34" charset="0"/>
              </a:rPr>
              <a:t>…</a:t>
            </a:r>
          </a:p>
        </p:txBody>
      </p:sp>
      <p:sp>
        <p:nvSpPr>
          <p:cNvPr id="47" name="Rectangle 46"/>
          <p:cNvSpPr/>
          <p:nvPr/>
        </p:nvSpPr>
        <p:spPr bwMode="auto">
          <a:xfrm>
            <a:off x="5654231" y="4269871"/>
            <a:ext cx="6067986" cy="20169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89642" bIns="143428" numCol="1" spcCol="0" rtlCol="0" fromWordArt="0" anchor="ctr" anchorCtr="0" forceAA="0" compatLnSpc="1">
            <a:prstTxWarp prst="textNoShape">
              <a:avLst/>
            </a:prstTxWarp>
            <a:noAutofit/>
          </a:bodyPr>
          <a:lstStyle/>
          <a:p>
            <a:pPr defTabSz="914102">
              <a:lnSpc>
                <a:spcPct val="90000"/>
              </a:lnSpc>
              <a:spcAft>
                <a:spcPts val="1176"/>
              </a:spcAft>
              <a:defRPr/>
            </a:pPr>
            <a:r>
              <a:rPr lang="en-IN" sz="2745" kern="0" spc="-49" dirty="0">
                <a:solidFill>
                  <a:schemeClr val="accent1">
                    <a:lumMod val="50000"/>
                  </a:schemeClr>
                </a:solidFill>
                <a:latin typeface="Segoe UI Light"/>
                <a:ea typeface="Segoe UI" pitchFamily="34" charset="0"/>
                <a:cs typeface="Segoe UI" pitchFamily="34" charset="0"/>
              </a:rPr>
              <a:t>…</a:t>
            </a:r>
            <a:r>
              <a:rPr lang="pl-PL" sz="2745" kern="0" spc="-49" dirty="0">
                <a:solidFill>
                  <a:schemeClr val="accent1">
                    <a:lumMod val="50000"/>
                  </a:schemeClr>
                </a:solidFill>
                <a:latin typeface="Segoe UI Light"/>
                <a:ea typeface="Segoe UI" pitchFamily="34" charset="0"/>
                <a:cs typeface="Segoe UI" pitchFamily="34" charset="0"/>
              </a:rPr>
              <a:t>co pozwala dowiadywać się znacznie więcej</a:t>
            </a:r>
            <a:endParaRPr lang="en-IN" sz="2745" kern="0" spc="-49" dirty="0">
              <a:solidFill>
                <a:schemeClr val="accent1">
                  <a:lumMod val="50000"/>
                </a:schemeClr>
              </a:solidFill>
              <a:latin typeface="Segoe UI Light"/>
              <a:ea typeface="Segoe UI" pitchFamily="34" charset="0"/>
              <a:cs typeface="Segoe UI" pitchFamily="34" charset="0"/>
            </a:endParaRPr>
          </a:p>
        </p:txBody>
      </p:sp>
      <p:graphicFrame>
        <p:nvGraphicFramePr>
          <p:cNvPr id="7" name="Chart 6"/>
          <p:cNvGraphicFramePr>
            <a:graphicFrameLocks/>
          </p:cNvGraphicFramePr>
          <p:nvPr>
            <p:extLst/>
          </p:nvPr>
        </p:nvGraphicFramePr>
        <p:xfrm>
          <a:off x="6493072" y="313426"/>
          <a:ext cx="5141232" cy="1769951"/>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 Placeholder 4"/>
          <p:cNvSpPr txBox="1">
            <a:spLocks/>
          </p:cNvSpPr>
          <p:nvPr/>
        </p:nvSpPr>
        <p:spPr>
          <a:xfrm>
            <a:off x="6519677" y="3125321"/>
            <a:ext cx="2845053" cy="454187"/>
          </a:xfrm>
          <a:prstGeom prst="rect">
            <a:avLst/>
          </a:prstGeom>
          <a:noFill/>
        </p:spPr>
        <p:txBody>
          <a:bodyPr vert="horz" wrap="square" lIns="44821" tIns="44821" rIns="44821" bIns="44821" rtlCol="0" anchor="ctr">
            <a:noAutofit/>
          </a:bodyPr>
          <a:lstStyle>
            <a:lvl1pPr marL="0"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3900" kern="1200" spc="0" baseline="0">
                <a:gradFill>
                  <a:gsLst>
                    <a:gs pos="1250">
                      <a:schemeClr val="tx2"/>
                    </a:gs>
                    <a:gs pos="99000">
                      <a:schemeClr val="tx2"/>
                    </a:gs>
                  </a:gsLst>
                  <a:lin ang="5400000" scaled="0"/>
                </a:gradFill>
                <a:latin typeface="+mj-lt"/>
                <a:ea typeface="+mn-ea"/>
                <a:cs typeface="+mn-cs"/>
              </a:defRPr>
            </a:lvl1pPr>
            <a:lvl2pPr marL="0" marR="0" indent="0" algn="l" defTabSz="914274"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74"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47"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21"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263">
              <a:defRPr/>
            </a:pPr>
            <a:r>
              <a:rPr lang="en-US" sz="1961" b="1" dirty="0">
                <a:solidFill>
                  <a:schemeClr val="accent1">
                    <a:lumMod val="50000"/>
                  </a:schemeClr>
                </a:solidFill>
                <a:latin typeface="Segoe UI Semilight" panose="020B0402040204020203" pitchFamily="34" charset="0"/>
                <a:cs typeface="Segoe UI Semilight" panose="020B0402040204020203" pitchFamily="34" charset="0"/>
              </a:rPr>
              <a:t>2013-2020 CAGR = 41%</a:t>
            </a:r>
          </a:p>
        </p:txBody>
      </p:sp>
      <p:sp>
        <p:nvSpPr>
          <p:cNvPr id="6" name="Oval 5"/>
          <p:cNvSpPr/>
          <p:nvPr/>
        </p:nvSpPr>
        <p:spPr>
          <a:xfrm>
            <a:off x="10506404" y="452573"/>
            <a:ext cx="942690" cy="942690"/>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86">
              <a:defRPr/>
            </a:pPr>
            <a:r>
              <a:rPr lang="en-US" sz="1765" kern="0" dirty="0">
                <a:solidFill>
                  <a:prstClr val="white"/>
                </a:solidFill>
                <a:ea typeface="MS PGothic" charset="0"/>
                <a:cs typeface="Segoe UI Light" panose="020B0502040204020203" pitchFamily="34" charset="0"/>
              </a:rPr>
              <a:t>25B</a:t>
            </a:r>
          </a:p>
        </p:txBody>
      </p:sp>
      <p:sp>
        <p:nvSpPr>
          <p:cNvPr id="16" name="Text Placeholder 4"/>
          <p:cNvSpPr txBox="1">
            <a:spLocks/>
          </p:cNvSpPr>
          <p:nvPr/>
        </p:nvSpPr>
        <p:spPr>
          <a:xfrm>
            <a:off x="7942204" y="1308344"/>
            <a:ext cx="580273" cy="271554"/>
          </a:xfrm>
          <a:prstGeom prst="rect">
            <a:avLst/>
          </a:prstGeom>
        </p:spPr>
        <p:txBody>
          <a:bodyPr vert="horz" wrap="square" lIns="0" tIns="0" rIns="0" bIns="0" rtlCol="0">
            <a:spAutoFit/>
          </a:bodyPr>
          <a:lstStyle>
            <a:lvl1pPr marL="0"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3900" kern="1200" spc="0" baseline="0">
                <a:gradFill>
                  <a:gsLst>
                    <a:gs pos="1250">
                      <a:schemeClr val="tx2"/>
                    </a:gs>
                    <a:gs pos="99000">
                      <a:schemeClr val="tx2"/>
                    </a:gs>
                  </a:gsLst>
                  <a:lin ang="5400000" scaled="0"/>
                </a:gradFill>
                <a:latin typeface="+mj-lt"/>
                <a:ea typeface="+mn-ea"/>
                <a:cs typeface="+mn-cs"/>
              </a:defRPr>
            </a:lvl1pPr>
            <a:lvl2pPr marL="0" marR="0" indent="0" algn="l" defTabSz="914274"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74"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47"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21"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263">
              <a:defRPr/>
            </a:pPr>
            <a:r>
              <a:rPr lang="en-US" sz="1961" b="1" dirty="0">
                <a:solidFill>
                  <a:schemeClr val="accent1">
                    <a:lumMod val="50000"/>
                  </a:schemeClr>
                </a:solidFill>
                <a:cs typeface="Segoe UI Light" panose="020B0502040204020203" pitchFamily="34" charset="0"/>
              </a:rPr>
              <a:t>4.0B</a:t>
            </a:r>
          </a:p>
        </p:txBody>
      </p:sp>
      <p:sp>
        <p:nvSpPr>
          <p:cNvPr id="17" name="Text Placeholder 4"/>
          <p:cNvSpPr txBox="1">
            <a:spLocks/>
          </p:cNvSpPr>
          <p:nvPr/>
        </p:nvSpPr>
        <p:spPr>
          <a:xfrm>
            <a:off x="6644163" y="1379992"/>
            <a:ext cx="434508" cy="276583"/>
          </a:xfrm>
          <a:prstGeom prst="rect">
            <a:avLst/>
          </a:prstGeom>
        </p:spPr>
        <p:txBody>
          <a:bodyPr vert="horz" wrap="square" lIns="0" tIns="0" rIns="0" bIns="0" rtlCol="0">
            <a:spAutoFit/>
          </a:bodyPr>
          <a:lstStyle>
            <a:lvl1pPr marL="0"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3900" kern="1200" spc="0" baseline="0">
                <a:gradFill>
                  <a:gsLst>
                    <a:gs pos="1250">
                      <a:schemeClr val="tx2"/>
                    </a:gs>
                    <a:gs pos="99000">
                      <a:schemeClr val="tx2"/>
                    </a:gs>
                  </a:gsLst>
                  <a:lin ang="5400000" scaled="0"/>
                </a:gradFill>
                <a:latin typeface="+mj-lt"/>
                <a:ea typeface="+mn-ea"/>
                <a:cs typeface="+mn-cs"/>
              </a:defRPr>
            </a:lvl1pPr>
            <a:lvl2pPr marL="0" marR="0" indent="0" algn="l" defTabSz="914274"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74"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47"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21" marR="0" indent="0" algn="l" defTabSz="91427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263">
              <a:defRPr/>
            </a:pPr>
            <a:r>
              <a:rPr lang="en-US" sz="1961" b="1" dirty="0">
                <a:solidFill>
                  <a:schemeClr val="accent1">
                    <a:lumMod val="50000"/>
                  </a:schemeClr>
                </a:solidFill>
                <a:cs typeface="Segoe UI Light" panose="020B0502040204020203" pitchFamily="34" charset="0"/>
              </a:rPr>
              <a:t>1.3B</a:t>
            </a:r>
          </a:p>
        </p:txBody>
      </p:sp>
      <p:sp>
        <p:nvSpPr>
          <p:cNvPr id="24" name="TextBox 23"/>
          <p:cNvSpPr txBox="1"/>
          <p:nvPr/>
        </p:nvSpPr>
        <p:spPr>
          <a:xfrm>
            <a:off x="6475951" y="1808667"/>
            <a:ext cx="768294" cy="487879"/>
          </a:xfrm>
          <a:prstGeom prst="rect">
            <a:avLst/>
          </a:prstGeom>
          <a:noFill/>
        </p:spPr>
        <p:txBody>
          <a:bodyPr wrap="none" lIns="179285" tIns="143428" rIns="179285" bIns="143428"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lnSpc>
                <a:spcPct val="90000"/>
              </a:lnSpc>
              <a:spcAft>
                <a:spcPts val="588"/>
              </a:spcAft>
              <a:defRPr/>
            </a:pPr>
            <a:r>
              <a:rPr lang="en-US" sz="1568" kern="0" dirty="0">
                <a:solidFill>
                  <a:srgbClr val="002050"/>
                </a:solidFill>
              </a:rPr>
              <a:t>2010</a:t>
            </a:r>
          </a:p>
        </p:txBody>
      </p:sp>
      <p:sp>
        <p:nvSpPr>
          <p:cNvPr id="26" name="TextBox 25"/>
          <p:cNvSpPr txBox="1"/>
          <p:nvPr/>
        </p:nvSpPr>
        <p:spPr>
          <a:xfrm>
            <a:off x="7787390" y="1808667"/>
            <a:ext cx="768294" cy="487879"/>
          </a:xfrm>
          <a:prstGeom prst="rect">
            <a:avLst/>
          </a:prstGeom>
          <a:noFill/>
        </p:spPr>
        <p:txBody>
          <a:bodyPr wrap="none" lIns="179285" tIns="143428" rIns="179285" bIns="143428"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lnSpc>
                <a:spcPct val="90000"/>
              </a:lnSpc>
              <a:spcAft>
                <a:spcPts val="588"/>
              </a:spcAft>
              <a:defRPr/>
            </a:pPr>
            <a:r>
              <a:rPr lang="en-US" sz="1568" kern="0" dirty="0">
                <a:solidFill>
                  <a:srgbClr val="002050"/>
                </a:solidFill>
              </a:rPr>
              <a:t>2013</a:t>
            </a:r>
          </a:p>
        </p:txBody>
      </p:sp>
      <p:sp>
        <p:nvSpPr>
          <p:cNvPr id="27" name="TextBox 26"/>
          <p:cNvSpPr txBox="1"/>
          <p:nvPr/>
        </p:nvSpPr>
        <p:spPr>
          <a:xfrm>
            <a:off x="10717368" y="1808667"/>
            <a:ext cx="768294" cy="487879"/>
          </a:xfrm>
          <a:prstGeom prst="rect">
            <a:avLst/>
          </a:prstGeom>
          <a:noFill/>
        </p:spPr>
        <p:txBody>
          <a:bodyPr wrap="none" lIns="179285" tIns="143428" rIns="179285" bIns="143428"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lnSpc>
                <a:spcPct val="90000"/>
              </a:lnSpc>
              <a:spcAft>
                <a:spcPts val="588"/>
              </a:spcAft>
              <a:defRPr/>
            </a:pPr>
            <a:r>
              <a:rPr lang="en-US" sz="1568" kern="0" dirty="0">
                <a:solidFill>
                  <a:srgbClr val="002050"/>
                </a:solidFill>
              </a:rPr>
              <a:t>2020</a:t>
            </a:r>
          </a:p>
        </p:txBody>
      </p:sp>
      <p:cxnSp>
        <p:nvCxnSpPr>
          <p:cNvPr id="33" name="Straight Connector 32"/>
          <p:cNvCxnSpPr/>
          <p:nvPr/>
        </p:nvCxnSpPr>
        <p:spPr>
          <a:xfrm>
            <a:off x="7215192" y="2053385"/>
            <a:ext cx="618533" cy="1557"/>
          </a:xfrm>
          <a:prstGeom prst="line">
            <a:avLst/>
          </a:prstGeom>
          <a:ln w="6350" cmpd="sng">
            <a:solidFill>
              <a:srgbClr val="002050"/>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522478" y="2051828"/>
            <a:ext cx="2241062" cy="1557"/>
          </a:xfrm>
          <a:prstGeom prst="line">
            <a:avLst/>
          </a:prstGeom>
          <a:ln w="6350" cmpd="sng">
            <a:solidFill>
              <a:srgbClr val="002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456596" y="2078271"/>
            <a:ext cx="373510" cy="4210799"/>
            <a:chOff x="5399751" y="2182388"/>
            <a:chExt cx="381000" cy="4425565"/>
          </a:xfrm>
        </p:grpSpPr>
        <p:sp>
          <p:nvSpPr>
            <p:cNvPr id="32" name="Down Arrow 31"/>
            <p:cNvSpPr/>
            <p:nvPr/>
          </p:nvSpPr>
          <p:spPr bwMode="auto">
            <a:xfrm rot="10800000">
              <a:off x="5399751" y="2182388"/>
              <a:ext cx="381000" cy="2311400"/>
            </a:xfrm>
            <a:prstGeom prst="down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35" name="Down Arrow 34"/>
            <p:cNvSpPr/>
            <p:nvPr/>
          </p:nvSpPr>
          <p:spPr bwMode="auto">
            <a:xfrm rot="10800000">
              <a:off x="5399751" y="4289130"/>
              <a:ext cx="381000" cy="2318823"/>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 name="Group 3"/>
          <p:cNvGrpSpPr/>
          <p:nvPr/>
        </p:nvGrpSpPr>
        <p:grpSpPr>
          <a:xfrm>
            <a:off x="11535461" y="251672"/>
            <a:ext cx="385961" cy="4205327"/>
            <a:chOff x="11600511" y="256370"/>
            <a:chExt cx="393700" cy="4440618"/>
          </a:xfrm>
        </p:grpSpPr>
        <p:sp>
          <p:nvSpPr>
            <p:cNvPr id="31" name="Down Arrow 30"/>
            <p:cNvSpPr/>
            <p:nvPr/>
          </p:nvSpPr>
          <p:spPr bwMode="auto">
            <a:xfrm>
              <a:off x="11600511" y="2372888"/>
              <a:ext cx="381000" cy="2324100"/>
            </a:xfrm>
            <a:prstGeom prst="down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30" name="Down Arrow 29"/>
            <p:cNvSpPr/>
            <p:nvPr/>
          </p:nvSpPr>
          <p:spPr bwMode="auto">
            <a:xfrm>
              <a:off x="11613211" y="256370"/>
              <a:ext cx="381000" cy="2311400"/>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2" name="Rectangle 1"/>
          <p:cNvSpPr/>
          <p:nvPr/>
        </p:nvSpPr>
        <p:spPr>
          <a:xfrm>
            <a:off x="5470177" y="6370191"/>
            <a:ext cx="6384464" cy="392245"/>
          </a:xfrm>
          <a:prstGeom prst="rect">
            <a:avLst/>
          </a:prstGeom>
        </p:spPr>
        <p:txBody>
          <a:bodyPr wrap="square">
            <a:spAutoFit/>
          </a:bodyPr>
          <a:lstStyle/>
          <a:p>
            <a:pPr defTabSz="896386">
              <a:defRPr/>
            </a:pPr>
            <a:r>
              <a:rPr lang="en-US" sz="980" kern="0" dirty="0">
                <a:solidFill>
                  <a:srgbClr val="FFFFFF">
                    <a:lumMod val="65000"/>
                  </a:srgbClr>
                </a:solidFill>
                <a:latin typeface="Segoe UI"/>
              </a:rPr>
              <a:t>Source: Forecast: Internet of Things, Endpoints and Associated Services, Worldwide, 2014. Gartner. Oct 20 2014</a:t>
            </a:r>
          </a:p>
          <a:p>
            <a:pPr defTabSz="896386">
              <a:defRPr/>
            </a:pPr>
            <a:r>
              <a:rPr lang="en-US" sz="980" kern="0" dirty="0">
                <a:solidFill>
                  <a:srgbClr val="FFFFFF">
                    <a:lumMod val="65000"/>
                  </a:srgbClr>
                </a:solidFill>
                <a:latin typeface="Segoe UI"/>
              </a:rPr>
              <a:t>Source: IDC “Digital Universe”, Dec. 2012</a:t>
            </a:r>
          </a:p>
        </p:txBody>
      </p:sp>
      <p:sp>
        <p:nvSpPr>
          <p:cNvPr id="36" name="Arc 35"/>
          <p:cNvSpPr/>
          <p:nvPr/>
        </p:nvSpPr>
        <p:spPr>
          <a:xfrm rot="6406043">
            <a:off x="3088025" y="-5738563"/>
            <a:ext cx="9813873" cy="9813873"/>
          </a:xfrm>
          <a:prstGeom prst="arc">
            <a:avLst>
              <a:gd name="adj1" fmla="val 18327241"/>
              <a:gd name="adj2" fmla="val 20193912"/>
            </a:avLst>
          </a:prstGeom>
          <a:ln w="15875">
            <a:solidFill>
              <a:srgbClr val="002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endParaRPr>
          </a:p>
        </p:txBody>
      </p:sp>
      <p:graphicFrame>
        <p:nvGraphicFramePr>
          <p:cNvPr id="37" name="Chart 36"/>
          <p:cNvGraphicFramePr>
            <a:graphicFrameLocks/>
          </p:cNvGraphicFramePr>
          <p:nvPr>
            <p:extLst/>
          </p:nvPr>
        </p:nvGraphicFramePr>
        <p:xfrm>
          <a:off x="6519678" y="2420476"/>
          <a:ext cx="5135235" cy="221036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8122310"/>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STB Conversations 2013">
  <a:themeElements>
    <a:clrScheme name="Data Platform Complete">
      <a:dk1>
        <a:srgbClr val="2C2C2C"/>
      </a:dk1>
      <a:lt1>
        <a:srgbClr val="FFFFFF"/>
      </a:lt1>
      <a:dk2>
        <a:srgbClr val="505050"/>
      </a:dk2>
      <a:lt2>
        <a:srgbClr val="D2D2D2"/>
      </a:lt2>
      <a:accent1>
        <a:srgbClr val="0072C6"/>
      </a:accent1>
      <a:accent2>
        <a:srgbClr val="008272"/>
      </a:accent2>
      <a:accent3>
        <a:srgbClr val="68217A"/>
      </a:accent3>
      <a:accent4>
        <a:srgbClr val="C000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Enterprise mobility theme">
  <a:themeElements>
    <a:clrScheme name="Custom 16">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FFFFFF"/>
      </a:hlink>
      <a:folHlink>
        <a:srgbClr val="FFFF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nterprise mobility theme" id="{94F85FF5-7348-4A8A-AF41-B6257D011216}" vid="{7561D4BD-2EF7-4217-B2B1-5257C563117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3917</TotalTime>
  <Words>1593</Words>
  <Application>Microsoft Office PowerPoint</Application>
  <PresentationFormat>Widescreen</PresentationFormat>
  <Paragraphs>170</Paragraphs>
  <Slides>21</Slides>
  <Notes>14</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21</vt:i4>
      </vt:variant>
    </vt:vector>
  </HeadingPairs>
  <TitlesOfParts>
    <vt:vector size="39" baseType="lpstr">
      <vt:lpstr>MS PGothic</vt:lpstr>
      <vt:lpstr>MS PGothic</vt:lpstr>
      <vt:lpstr>Arial</vt:lpstr>
      <vt:lpstr>Calibri</vt:lpstr>
      <vt:lpstr>Calibri Light</vt:lpstr>
      <vt:lpstr>Consolas</vt:lpstr>
      <vt:lpstr>Segoe Semibold</vt:lpstr>
      <vt:lpstr>Segoe UI</vt:lpstr>
      <vt:lpstr>Segoe UI Light</vt:lpstr>
      <vt:lpstr>Segoe UI Semibold</vt:lpstr>
      <vt:lpstr>Segoe UI Semilight</vt:lpstr>
      <vt:lpstr>Verdana</vt:lpstr>
      <vt:lpstr>Wingdings</vt:lpstr>
      <vt:lpstr>Wingdings 3</vt:lpstr>
      <vt:lpstr>Office Theme</vt:lpstr>
      <vt:lpstr>MS Brand White 16-9_Dec-2013</vt:lpstr>
      <vt:lpstr>STB Conversations 2013</vt:lpstr>
      <vt:lpstr>Enterprise mobility theme</vt:lpstr>
      <vt:lpstr>PowerPoint Presentation</vt:lpstr>
      <vt:lpstr> 5 kroków, aby uzyskać wsparcie i znaleźć sponsora dla projektu w obszarze analityki i BI w organizacji   Bartłomiej Graczyk, Data Platform Solution Architect, Microsoft Kamil Gliński, Dyrektor Departamentu Narzędzi Wsparcia Sieci Sprzedaży,Credit Agricole</vt:lpstr>
      <vt:lpstr>Bartłomiej GRACZYK</vt:lpstr>
      <vt:lpstr>Kamil GLIŃSKI</vt:lpstr>
      <vt:lpstr>(…)Business Intelligence pozwala pozyskiwać wiedzę z różnorodnych źródeł danych w celu podejmowania trafnych decyzji biznesowych(…)</vt:lpstr>
      <vt:lpstr>Pytanie na dobry początek dyskusji…   Komu z Państwa/Was udało się zdobyć pieniądze na rozwiązania klasy BI w organizacji?</vt:lpstr>
      <vt:lpstr>Co wiemy lub mówi się o Business Intelligence…..czyli wartość rozwiązań Business Intelligence dla organizacji  Czy to się może nie udać ?  - zagrożenia dla rozwiązań BI w  organizacji  5 pierwszych kroków</vt:lpstr>
      <vt:lpstr>Co wiemy lub mówi się o Business Intelligence…..czyli wartość rozwiązań Business Intelligence dla organizacji</vt:lpstr>
      <vt:lpstr>PowerPoint Presentation</vt:lpstr>
      <vt:lpstr>Co się może nie udać ? - zagrożenia dla BI w  organizacji</vt:lpstr>
      <vt:lpstr>PowerPoint Presentation</vt:lpstr>
      <vt:lpstr>PowerPoint Presentation</vt:lpstr>
      <vt:lpstr>PowerPoint Presentation</vt:lpstr>
      <vt:lpstr>5 pierwszych kroków….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PLSSUG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Bartlomiej Graczyk</dc:creator>
  <cp:lastModifiedBy>Bartlomiej Graczyk</cp:lastModifiedBy>
  <cp:revision>214</cp:revision>
  <dcterms:created xsi:type="dcterms:W3CDTF">2011-11-24T02:19:03Z</dcterms:created>
  <dcterms:modified xsi:type="dcterms:W3CDTF">2016-05-19T13:24:46Z</dcterms:modified>
</cp:coreProperties>
</file>